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3" r:id="rId6"/>
    <p:sldId id="264" r:id="rId7"/>
    <p:sldId id="301" r:id="rId8"/>
    <p:sldId id="302" r:id="rId9"/>
    <p:sldId id="303" r:id="rId10"/>
    <p:sldId id="305" r:id="rId11"/>
    <p:sldId id="294" r:id="rId12"/>
    <p:sldId id="266" r:id="rId13"/>
    <p:sldId id="267" r:id="rId14"/>
    <p:sldId id="268" r:id="rId15"/>
    <p:sldId id="273" r:id="rId16"/>
    <p:sldId id="276" r:id="rId17"/>
    <p:sldId id="295" r:id="rId18"/>
    <p:sldId id="300" r:id="rId19"/>
    <p:sldId id="297" r:id="rId20"/>
    <p:sldId id="298" r:id="rId21"/>
    <p:sldId id="299" r:id="rId22"/>
    <p:sldId id="306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6" r:id="rId34"/>
    <p:sldId id="289" r:id="rId35"/>
    <p:sldId id="290" r:id="rId36"/>
    <p:sldId id="307" r:id="rId37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E1802"/>
    <a:srgbClr val="FFFFFF"/>
    <a:srgbClr val="000099"/>
    <a:srgbClr val="0000CC"/>
    <a:srgbClr val="130C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713" autoAdjust="0"/>
  </p:normalViewPr>
  <p:slideViewPr>
    <p:cSldViewPr>
      <p:cViewPr>
        <p:scale>
          <a:sx n="80" d="100"/>
          <a:sy n="80" d="100"/>
        </p:scale>
        <p:origin x="-146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E7C77D-B0B1-4823-A8A1-C23B08B04952}" type="datetimeFigureOut">
              <a:rPr lang="es-ES"/>
              <a:pPr>
                <a:defRPr/>
              </a:pPr>
              <a:t>25/03/2013</a:t>
            </a:fld>
            <a:endParaRPr lang="es-E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F0D1E0-D711-45E9-AACE-09DB9279866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3A7B3F-913D-4438-920A-4916C40778A3}" type="datetimeFigureOut">
              <a:rPr lang="pt-PT"/>
              <a:pPr>
                <a:defRPr/>
              </a:pPr>
              <a:t>25-03-2013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07B9EC-B7FC-4C5E-A2EB-14B3420D038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:\ESTACIONARIOS LOGO - Cópia\logotipo_cor_horizontal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213350" y="6092825"/>
            <a:ext cx="33909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B19B8-67D7-4D84-98AE-12B3B4AFD113}" type="datetimeFigureOut">
              <a:rPr lang="pt-PT"/>
              <a:pPr>
                <a:defRPr/>
              </a:pPr>
              <a:t>25-03-2013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9DF4-8BCB-4CF5-8D41-0FA8A3A66FD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50722-8005-4298-BDF4-9B992C0551F3}" type="datetimeFigureOut">
              <a:rPr lang="pt-PT"/>
              <a:pPr>
                <a:defRPr/>
              </a:pPr>
              <a:t>25-03-2013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9524C-F9D0-4FF4-B7B4-133E23B2B49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82CB1-8019-4B6A-BEA6-53A325CA61D9}" type="datetimeFigureOut">
              <a:rPr lang="pt-PT"/>
              <a:pPr>
                <a:defRPr/>
              </a:pPr>
              <a:t>25-03-2013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A62E7-D040-4B71-AF33-284539D6F99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997C3-9F04-401A-AC53-A0A8C15AA936}" type="datetimeFigureOut">
              <a:rPr lang="pt-PT"/>
              <a:pPr>
                <a:defRPr/>
              </a:pPr>
              <a:t>25-03-2013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F50D9-618A-4530-BD73-CB4BB7BF357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23C3A-35F6-4D1C-AAEF-C3AF7275F05B}" type="datetimeFigureOut">
              <a:rPr lang="pt-PT"/>
              <a:pPr>
                <a:defRPr/>
              </a:pPr>
              <a:t>25-03-2013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3CC6-DA0C-44E1-9BA9-B086373D1A6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62FA1-242A-478A-984F-0CF20F47A5CF}" type="datetimeFigureOut">
              <a:rPr lang="pt-PT"/>
              <a:pPr>
                <a:defRPr/>
              </a:pPr>
              <a:t>25-03-2013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0FBE-02FC-4E17-AC6B-68BA7ABDC54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BAAD-F07A-44EA-BA12-AD66C75D91F0}" type="datetimeFigureOut">
              <a:rPr lang="pt-PT"/>
              <a:pPr>
                <a:defRPr/>
              </a:pPr>
              <a:t>25-03-2013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964F-EF86-49EE-90CB-8B9A21E45DE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3A9E1-4465-42E1-80E0-91492D2F7ABB}" type="datetimeFigureOut">
              <a:rPr lang="pt-PT"/>
              <a:pPr>
                <a:defRPr/>
              </a:pPr>
              <a:t>25-03-2013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5D2F6-C824-4B05-A24B-949CCFA004F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B1DE-B0AF-4BE5-966C-F5F45435CC54}" type="datetimeFigureOut">
              <a:rPr lang="pt-PT"/>
              <a:pPr>
                <a:defRPr/>
              </a:pPr>
              <a:t>25-03-2013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DC8DB-DD1C-4034-8362-32E0DC6C507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757E9-1290-4D13-A444-A02AD85071E9}" type="datetimeFigureOut">
              <a:rPr lang="pt-PT"/>
              <a:pPr>
                <a:defRPr/>
              </a:pPr>
              <a:t>25-03-2013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E306E-39D7-4CE6-B4D7-CCFEEE1D44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712E64-2962-48C2-AAE7-7CB5C1671927}" type="datetimeFigureOut">
              <a:rPr lang="pt-PT"/>
              <a:pPr>
                <a:defRPr/>
              </a:pPr>
              <a:t>25-03-2013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403AD1-710E-46CF-A335-9C1179D7D3F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.pt/" TargetMode="External"/><Relationship Id="rId2" Type="http://schemas.openxmlformats.org/officeDocument/2006/relationships/hyperlink" Target="mailto:secretario.geral@ces.p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es.pt/1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es.pt/1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es.pt/agen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es.pt/1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es.pt/16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://www.ces.pt/1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ces.pt/agenda/1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es.pt/download/1239/Parecer%20sobre%20a%20Proposta_de_OE%202013.p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.pt/" TargetMode="External"/><Relationship Id="rId2" Type="http://schemas.openxmlformats.org/officeDocument/2006/relationships/hyperlink" Target="mailto:secretario.geral@ces.p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aixaDeTexto 1"/>
          <p:cNvSpPr txBox="1">
            <a:spLocks noChangeArrowheads="1"/>
          </p:cNvSpPr>
          <p:nvPr/>
        </p:nvSpPr>
        <p:spPr bwMode="auto">
          <a:xfrm>
            <a:off x="1258888" y="3373438"/>
            <a:ext cx="662622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_tradnl" sz="2400" b="1">
                <a:solidFill>
                  <a:srgbClr val="130C54"/>
                </a:solidFill>
                <a:latin typeface="Calibri" pitchFamily="34" charset="0"/>
              </a:rPr>
              <a:t>Experiencia en materia de elaboración de Informes (y Dictámenes)</a:t>
            </a:r>
            <a:endParaRPr lang="pt-PT" sz="2400" b="1">
              <a:solidFill>
                <a:srgbClr val="130C54"/>
              </a:solidFill>
              <a:latin typeface="Calibri" pitchFamily="34" charset="0"/>
            </a:endParaRPr>
          </a:p>
          <a:p>
            <a:pPr algn="ctr"/>
            <a:r>
              <a:rPr lang="es-ES_tradnl" sz="2400" b="1">
                <a:solidFill>
                  <a:srgbClr val="130C54"/>
                </a:solidFill>
                <a:latin typeface="Calibri" pitchFamily="34" charset="0"/>
              </a:rPr>
              <a:t>Consejo Económico y Social de Portugal </a:t>
            </a:r>
            <a:endParaRPr lang="pt-PT" sz="2400" b="1">
              <a:solidFill>
                <a:srgbClr val="130C54"/>
              </a:solidFill>
              <a:latin typeface="Calibri" pitchFamily="34" charset="0"/>
            </a:endParaRPr>
          </a:p>
          <a:p>
            <a:pPr algn="ctr"/>
            <a:endParaRPr lang="es-ES_tradnl" sz="2200">
              <a:solidFill>
                <a:srgbClr val="130C54"/>
              </a:solidFill>
              <a:latin typeface="Calibri" pitchFamily="34" charset="0"/>
            </a:endParaRPr>
          </a:p>
          <a:p>
            <a:pPr algn="ctr"/>
            <a:endParaRPr lang="es-ES_tradnl" sz="2200">
              <a:solidFill>
                <a:srgbClr val="130C54"/>
              </a:solidFill>
              <a:latin typeface="Calibri" pitchFamily="34" charset="0"/>
            </a:endParaRPr>
          </a:p>
          <a:p>
            <a:pPr algn="ctr"/>
            <a:r>
              <a:rPr lang="es-ES_tradnl" sz="1600">
                <a:solidFill>
                  <a:srgbClr val="130C54"/>
                </a:solidFill>
                <a:latin typeface="Calibri" pitchFamily="34" charset="0"/>
              </a:rPr>
              <a:t>Catarina Mendes</a:t>
            </a:r>
            <a:endParaRPr lang="pt-PT" sz="1600">
              <a:solidFill>
                <a:srgbClr val="130C54"/>
              </a:solidFill>
              <a:latin typeface="Calibri" pitchFamily="34" charset="0"/>
            </a:endParaRPr>
          </a:p>
          <a:p>
            <a:pPr algn="ctr"/>
            <a:r>
              <a:rPr lang="es-ES_tradnl" sz="1600">
                <a:solidFill>
                  <a:srgbClr val="130C54"/>
                </a:solidFill>
                <a:latin typeface="Calibri" pitchFamily="34" charset="0"/>
              </a:rPr>
              <a:t>Secretaria General</a:t>
            </a:r>
            <a:endParaRPr lang="pt-PT" sz="1600">
              <a:solidFill>
                <a:srgbClr val="130C54"/>
              </a:solidFill>
              <a:latin typeface="Calibri" pitchFamily="34" charset="0"/>
            </a:endParaRPr>
          </a:p>
          <a:p>
            <a:pPr algn="ctr"/>
            <a:r>
              <a:rPr lang="es-ES_tradnl" sz="1600" u="sng">
                <a:solidFill>
                  <a:srgbClr val="130C54"/>
                </a:solidFill>
                <a:latin typeface="Calibri" pitchFamily="34" charset="0"/>
                <a:hlinkClick r:id="rId2"/>
              </a:rPr>
              <a:t>secretario.geral@ces.pt</a:t>
            </a:r>
            <a:r>
              <a:rPr lang="pt-PT" sz="1600">
                <a:solidFill>
                  <a:srgbClr val="130C54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s-ES_tradnl" sz="1600" u="sng">
                <a:solidFill>
                  <a:srgbClr val="130C54"/>
                </a:solidFill>
                <a:latin typeface="Calibri" pitchFamily="34" charset="0"/>
                <a:hlinkClick r:id="rId3"/>
              </a:rPr>
              <a:t>www.ces.pt</a:t>
            </a:r>
            <a:endParaRPr lang="pt-PT" sz="1600">
              <a:solidFill>
                <a:srgbClr val="130C54"/>
              </a:solidFill>
              <a:latin typeface="Calibri" pitchFamily="34" charset="0"/>
            </a:endParaRPr>
          </a:p>
          <a:p>
            <a:pPr algn="ctr"/>
            <a:r>
              <a:rPr lang="es-ES_tradnl" sz="1600">
                <a:solidFill>
                  <a:srgbClr val="130C54"/>
                </a:solidFill>
                <a:latin typeface="Calibri" pitchFamily="34" charset="0"/>
              </a:rPr>
              <a:t>Marzo de 2013</a:t>
            </a:r>
            <a:endParaRPr lang="pt-PT" sz="1600">
              <a:solidFill>
                <a:srgbClr val="130C5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ângulo 1"/>
          <p:cNvSpPr>
            <a:spLocks noChangeArrowheads="1"/>
          </p:cNvSpPr>
          <p:nvPr/>
        </p:nvSpPr>
        <p:spPr bwMode="auto">
          <a:xfrm>
            <a:off x="900113" y="1412875"/>
            <a:ext cx="72009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b="1">
                <a:solidFill>
                  <a:srgbClr val="002060"/>
                </a:solidFill>
                <a:latin typeface="Calibri" pitchFamily="34" charset="0"/>
              </a:rPr>
              <a:t>Su segunda competencia</a:t>
            </a:r>
          </a:p>
          <a:p>
            <a:endParaRPr lang="es-ES_tradnl" sz="24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400">
                <a:solidFill>
                  <a:srgbClr val="002060"/>
                </a:solidFill>
                <a:latin typeface="Calibri" pitchFamily="34" charset="0"/>
              </a:rPr>
              <a:t>El CES tiene también responsabilidades en el Diálogo Social a través del apoyo logístico y administrativo a la </a:t>
            </a:r>
            <a:r>
              <a:rPr lang="es-ES_tradnl" sz="2400" u="sng">
                <a:solidFill>
                  <a:srgbClr val="002060"/>
                </a:solidFill>
                <a:latin typeface="Calibri" pitchFamily="34" charset="0"/>
              </a:rPr>
              <a:t>Comisión Permanente de Concertación Social (CPCS), </a:t>
            </a:r>
            <a:r>
              <a:rPr lang="es-ES_tradnl" sz="2400">
                <a:solidFill>
                  <a:srgbClr val="002060"/>
                </a:solidFill>
                <a:latin typeface="Calibri" pitchFamily="34" charset="0"/>
              </a:rPr>
              <a:t>que opera con total autonomía</a:t>
            </a: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901700" y="612775"/>
            <a:ext cx="294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002060"/>
                </a:solidFill>
              </a:rPr>
              <a:t>El CES de Portugal</a:t>
            </a:r>
            <a:endParaRPr lang="es-E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ângulo 1"/>
          <p:cNvSpPr>
            <a:spLocks noChangeArrowheads="1"/>
          </p:cNvSpPr>
          <p:nvPr/>
        </p:nvSpPr>
        <p:spPr bwMode="auto">
          <a:xfrm>
            <a:off x="900113" y="1700213"/>
            <a:ext cx="720090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Las reuniones de la CPCS se hacen en las instalaciones del CES con el objetivo de promoción del diálogo social tripartito</a:t>
            </a:r>
          </a:p>
          <a:p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 b="1">
                <a:solidFill>
                  <a:srgbClr val="002060"/>
                </a:solidFill>
                <a:latin typeface="Calibri" pitchFamily="34" charset="0"/>
              </a:rPr>
              <a:t>En concreto, a la CPCS compite apreciar:</a:t>
            </a: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s-ES_tradnl" sz="2200"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• Los proyectos de legislación para el desarrollo social y laboral (derecho laboral)</a:t>
            </a: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s-ES_tradnl" sz="2200"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• El desarrollo socio-económico del país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901700" y="636588"/>
            <a:ext cx="6715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Comisión Permanente de Concertación Social</a:t>
            </a:r>
          </a:p>
          <a:p>
            <a:r>
              <a:rPr lang="es-ES_tradnl" sz="2200" b="1">
                <a:solidFill>
                  <a:srgbClr val="002060"/>
                </a:solidFill>
              </a:rPr>
              <a:t>(CPCS)</a:t>
            </a:r>
            <a:endParaRPr lang="es-ES" sz="2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ângulo 1"/>
          <p:cNvSpPr>
            <a:spLocks noChangeArrowheads="1"/>
          </p:cNvSpPr>
          <p:nvPr/>
        </p:nvSpPr>
        <p:spPr bwMode="auto">
          <a:xfrm>
            <a:off x="900113" y="1639888"/>
            <a:ext cx="72009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El CES hizo la secretaría de todas las reuniones que condujeron al </a:t>
            </a:r>
          </a:p>
          <a:p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 b="1">
                <a:solidFill>
                  <a:srgbClr val="002060"/>
                </a:solidFill>
                <a:latin typeface="Calibri" pitchFamily="34" charset="0"/>
              </a:rPr>
              <a:t>"Acuerdo Tripartito para la competitividad y el empleo" </a:t>
            </a: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entre el Gobierno, las 4 confederaciones de empleadores y uno de los 2 sindicatos en enero del 2012</a:t>
            </a:r>
          </a:p>
        </p:txBody>
      </p:sp>
      <p:pic>
        <p:nvPicPr>
          <p:cNvPr id="26626" name="Imagem 4" descr="foto sala cpc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206875"/>
            <a:ext cx="25622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Imagem 5" descr="imagesCA66ML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221163"/>
            <a:ext cx="2895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AutoShape 2" descr="data:image/jpeg;base64,/9j/4AAQSkZJRgABAQAAAQABAAD/2wCEAAkGBhQSERUUExQVFRUWGBgYGBgYFx0aHBoVGhYcHhgWHBcYHCYfFxkkGhcZHy8gIycpLCwsGh8xNTAqNSYrLCkBCQoKDgwOGg8PGiwlHyQpLCwpKSwsKSksLCksKSwsLCwpLCwpKSksLCwsLCwsLCwsLCwsLCwsKSwsLCwsLCksLP/AABEIALcBEwMBIgACEQEDEQH/xAAbAAACAgMBAAAAAAAAAAAAAAAFBgMEAAIHAf/EAEEQAAIBAgQDBgMFBwMEAQUAAAECEQADBBIhMQVBUQYTImFxgTKRoUKxwdHwBxQjUmJy4YKSohUkQ/GyFiUzNML/xAAZAQADAQEBAAAAAAAAAAAAAAABAgMEAAX/xAAmEQACAgICAgEFAAMAAAAAAAAAAQIRAyESMRNBUQQUIjJhcYHB/9oADAMBAAIRAxEAPwChbukHTy0/CpAyt/SaiKa7isZlG5A5x+P0ryFGT9Hp84r2SAEVavXBIBIkgwPIbxVFsQqwNTm2j133rW9jkZwcrFrcga6bwdKol8knL4L9xQTqPEASD6aH760s3FUSSBrUdjFM0jL5SAW/XOfTaq4wpEk5pPNmCxAPLeNPv6VaGPltslPLxVRWwinEE/nAjTUxsNRrW/79mJyweR56+361oPcUK4HxeijQ5iDBYSSa28IIOUgjY5Qp36pB9ZBp3BdIlHK+2gpmOkk1IpqtjcV3azlJE6xGnrUb4lGCtMa7TqPUUngaK/cpoJLItt+ulX8OSFBPP/4/qaAcJvlldRmOhP08z5bUZu3oRI1kKPrTcHFneVTVkF1WJMOQI2jTUmpLVw5yZ8v+I/zVPF8UyXMmQmROnl/7qXCYjPLBSB/6Brmpdhi4hEpOq/KpOELGIQjo+nnlNVExEdduh/D0q7wu6GvpG+V5/wBu9NCW6BOHsardw1MLhqohqZWrUZiS0xBqfvTVUGtw1d7AWC5qvec1JOlV8S8a0wCHOahxGCVyCwmNN4oThu1ll7mQFoJgMR4Z9fxoD2y7YXFuLYwjAsRLMhBMmfDI0WAJPPWkux6Y3/8ASLf8p+Zq5YthFCrsP1zpN7C8XxNwfxrmZTMZh4pHRhr7Gm+/iVtqXchVG5P638q5MDTXYN7ZXP8Asz53LY+8/hS1wsnSr/aLj1vEYfu7WYt3itqseEBpjXfXah3CzV49Ep6Z1bs8P+3T3+81Piz47Q6t9ymo+Bf/AK9v0/E17i2/jWR/efktR9j+i9WUAu9q1DwEJSYzT9QI2o8rSJHOuoY9oNxXXFYUedw/JaM0A4nilTG2i5Cqlq45J2EmJoxAw/WUvjtvhzsXI65R+dZQoJxzLrpvGnzFZcsoGJIUM0k5oPiPRjuDyHpQc3MTmEup1AhRJ1Mcl9/ap7d9wFRoI2GYZlERG+2uvLflWZw32dHJroJfuCnWIggyun02M0Nt3wb1y3oSCdScv2thJ1I61aW4kEhRG4ysw3bKvMjXfnpU/epqcswSJzncLLfZ110ocV7Dza6MVsu86mR4o6HkCDqB8q87zpbH/Junn5VMLomIA1j4mMbA7R1P+2tDeG/gmJEydSAftMRuy8uVMlQHK3ZmND5FAbIZPwiNCNJ1HM1Hh1YuM1wsukgmdPmeorbEh85hWAncLv5yBz0OlRJbudH26Hy6igm6OlVhe6ORAM1pbwKGfCPu+6q9+4wtoYymY6SOsHavcNecnTbrpTKYXjtWW7VrIGgRIPzOnrsai4njAhSRIytEco1JqS+WOikDfrM/hUOKuMEUNqQJM6/rSio8pUc58YWbXoN2ftBR7SBNX8G0Iwg/IiZPU+9QYfKVBOUmNeteA5XJMQdN+vmT1pUk7Q8pNJOi+tXOFH+Ov9r/AHChNzGwfCJ8/P8AGrHZm8WxGpJ8Db+ZFVWNpWReW5cRxRqlBoBxXtPaw5AaSx+yNT8q84X2wtXmy5biHlmXQ+4/GjyV0OourGEtWI9aFqhW5rTewF57sAUL4xdLK9tfiZGA8jlP5j51bv34C1x3tN2yv3b9wLcKoGZVC+HwA6CRqZjrTVYoSXHthMOk5TcOYDmVJM7c4H3VU7PcOzqjgqCgK5VHmSGc82IO/QeVLPEeIMyos/CmUeS5iY9yTr0UUR7G4plxKBWjOGXXUEwcsg8swFS8emWeXa0dF7N2iWEjKVMn6jSdwaO8VuTaOkgmD5ex89KVeFXme8bmsFPDO/gI+sE/M0L7W9qXa+1hSRbWA0fabTMT5A8vKhBa0L5eUrZqmSzd8LE6z6RsJ50YxVsW7kr8Lww8p3Hzml7CMF7wNPhBEnXcGPrXvDeIMwysxIUErJ2jcekfdV8WxM2tHdOAtOGtH+hT8xQjtNxAW7urRFi4R/c2i+5P3UY4UMmGt+VpPogrjPFe0ty+5a42bpyAHIDoKMI27Ek6QwnHr3c+w15nYe0V0XgVwnDWidyi/dXCLeJJaQCY3gE/dT12E7UOcSmHJJVkIhp0ZQSCAdpAINGUKQVOzpdIvbmS9wCJFu3uYlc7SB11Kk0y9quINYwl24hAZQIMTuwHz1rid7jVxr63Hcs0gEkzIOhHpBNCEdWdKSToZcHwt8glkn186yp7/GWssbYCQugzOwMRzAWKyk/I0cEc/v2rjg5dfNCWMe7Vl7Fv4S6KxEiTKkGNRK9R1BFXr98sf4ZygH+UR56z+FV3cktmIbTXTTU6DasqlzfRBx4LbKl/Erl+BwZnMCjxOsagSPWrGFZG2S5EbZE3PP4tKrYrBNuBp5x+vnFVsdiu6tlo12Ejn8qcmnbosY3i1qzCkOXGsQgnfRomBrVNO0TMRGVB0Vcx+ZNKTYkkydfzqzh7hkQdfx6UkuRqUYoeE46T8feEjSQMsj0Gnyq8uODLmEn/AFffA8/pWcG7JNeQd9ecNA0B28iaj7R8AODC3bRL22YLcDEmCdj7x8wKjDIm0is8Lps3w+Ka5AMQDoNZ89SdaK2lOpPUn2qvw7CKizz3+dS3sQADMa8q0RjsyylSozDkkSeZml3jXayXyWgIGhY669APxq9jcSBhb0MMwRo+Vc7sTvRyPejsK1s6Pw+/fYAkWjm6ry9RRPEcOYFTAUE7gyJ5+h8jQrs7jv4a5xAGknYgUy38clzDvDqxABAnXMNh6kSPeoYcsozpmz6jBCWO4rYOW9KQetW+ytz+PcI1i2SPWRpQm0l0zltOZ/pMfWjnZPAXEuMzplBWNY3kGIB8q9FuKVI8uMZ8k5I4+vEbty6WZmLM0k+ZNdO4ZjAFWdIA1NCOJdn7eGe7aIHxm4hjdGPh15FTKn0q7gb9tlGcRppqff28q8rNt/4PYwql32dHwWIz21aZkb9fOow/iob2avMcOM0RJCQZ8I9utXLTeKt8HdGKaptAjt52iTD2ghkvcUwAYhdiZ5dK5vgr+Hdoa0qjyzbfOrf7VcSTjsvJLaAe4zH6tQzhPAbjBGA+I/ITufka6bpnY030jbtJwQWSro2ZHIAncaaDzG9a9m0c4u0be6MrGdgAfEfw9SKu9vMUe8s2SCO6tzqInMdx5eH76s9lLJt2sRiBAIWEnbMY19iVp09E5qpUPHCmAuNHwW2ugnyyqxHsTEeVcwxGKLM1w/aJPuTNdR7OcOa3hravrmBa5O57zVp84MGkrtDwpcHfVLJ7wQHZXjQZjlXzEDnXJ1Z1WypfxLZD/MxGaOek/r3o9heBg20e28XwuYifCeq+RA57HWoV49aYEXcOg81QR5cgQen4Vd4WguW4TXwuADoIgxr6DYxU4zkqovOEXbGTt72uKIMLbJXLbTvY6lRCT5DU+3Suco+Yga6kDTzMVa4wl7O73ldGuEtDKRMnSAdwJioMJZKjvDKlSpEiPtSTJjb861rS0ZHtjhjr4tnJZOQKYABgATz6t5mjXZtc9+w7+JlcQx1IzKRE9NdqT7rk3HhwBBIkc6P8M4yMM1gsC5lmZV0MKhAPQDMw9YrLFtyo1zhGMbG/9pmNFvAODvcZVX1nN9ymuHtd+hp+/aN2tXFWbKLbZRmZiWI3AAgR/d9K5/iToI5D6zrWzGqiY5vYycWctec9T+ArKga53kOogMAQOmg05V5UD38a/Bf4K4G5MRyBUCKq4bEoEbMwkmYkUTt9gZ+O6T6VesdhbA3LN7/lWGPJKjyZY4t22LLYtJ0ifWfptS92qxmiqOpNdVTs3hrYnIPU6/fXJO3WOW5i2FtQqW/AAOo3PzNVUpPTEWKEXasXhTV2a4UZW4w0Go/OgeAwJbWOYnyB/wA10DhOKCeEqCABoRUs0/SNmCF7YSw/apEYBRmJ6MNhvyj61c7ScYXuTbuL4Ltuc0HwkaqdAftAVZsXLRsuy2wIUmAN/KvOF3xesPbuWyVKuoaNIYHTrWOLV6RrknWyjw7sxcuW0Y3iAVGgnTTber9rsVbHxO7e9FeDWyti2DvlB+ev41cBr0FFHmuTAmI7I2e6uAKSSjxqd8pj61zfhuGW5hlGikZgeszow60xdue2rkth8M+UCRcuDmf5FbkBzYeg0mV3sme9VrExdWWUE/GOYnkw+RB5RSzVrQ+KdPY0cLCMO7bYRBGh0orgLtpcULYBJzKYgnxDVXnaBJG9K+FutachwQV3BGtELvHRh1F22yFywABk6EHMYJ/9T6VnjH8jZKa4M6I9VsdxJLCZ3PkANyegob2c7SDFBgQFuLBIGxU7MJ89CPTrSX204yz4ooCctvwgef2j7n7hW9vVnmFp+I9/iWN/4LhhYP8A+MbLB5r189aK4fsgyXVHegWmOjQJDQYWCdzS5gr2a2ZAJGo6kDf6T9KN8Sts9mzfR2z2WCRPhInMGjqVAFLGCk9h8jj0O9q0LdsIuyiB+hpS3xvtUbLFLOUuNy0wp6DkTUHbPtAbeELq2VnKhCDzOs6dADXKjiXJksSepP4U67FbGDCWxiMXN+XNw7k/a5H00iPSmDHcVtYNslwmYzBACdD05CYpawGPl7Z2YAmR1UqfzNUe0d12a29wlnKsCTucrmPoRTyxqSsMc0oaRBjce9+61xzLMfYAnRR0AopZ4w1vDPh2UyLqH0CmWU+pC/WqXZzCs99coUlfFDbQusafKnnGrbRbtu5bH8RQIO5MxbhhvBygH+nlrSt0CMeT7Ga92gkWjaXP3olQJOkDSBudY9qUuLcAxWKvXcRk0V1XuzIcqqjVVI1H1MmJq2/a791Fu2iZRkE5GyRqREZTpINaN+0F2nV9fNCfnkpOZXxgB0ZXysCH5hhGscgfyq3hg6kBAxKwDAJgnkY21n617cDX27yL7TMNBbbcAxrHSpuF3hh/Exuaurjw5c2SfDJjm3tXR2GSrY2cX7R2/wDpaW7qlr3/AIm0lACOZ8QAEr56e3NMVfLc596IcQLsAzMCIAAE+EdNf1M0FzaehrUlSMknbGDhWKzZS2pMrpPLmQPIg1X43jZvNlYkIYRhp8IAkdATJrfgNyAD/K7NP+gfr2oI96ZJ56+5pVBLY7yOS4saMHxS7jmt2brqTrkYqBDED+QS0xzBofxSyVdk0MMRImDBiaE4HGFbgYGCpBBnmDXTL3B8DigLoxFy2X1M2wyhjuJUjYmNadTS7E48uhPwmIvBAEDFRIEITsdpA5HSsrpVntbhcIq4dWgW1UDSNIBBMczMnzJrKF/wssuRa5EbHWvJrxjrUF7FhQeo/WvSvOHF3jePNtCe/UKAYzLLiOnInoTXIsSZJJkkkmTqddyTz1p97a8dt3nW2khR4nPVuQjYxSLeHjM0YS2PWixhLpKwpIOkxzAO3nThgL0xO9KOAw5zSNqe8BghctqedQzPejTh0EeHXDlYK2UnQEifpRrCYG5khnbUwRIIII10AGWly5giq5iTAIGnWjHDsSwClGLjmp5jy6N0+XplWSMZLkaJW4uhimk/9oPao4dBZtmLlwElv5U206E6ieQB6imy3cBAI2Oorj/7R7+bHXP6Qqj2UT9Sa9NOzyXoF2MTybaiIw5Vlu2zDKQQR1G35UEwqdJH66Gr1rFtbdQZyt4SD9CP1yoVsFnUMbjUuYH94NrvDACwDKtMMDGuVTJ9I60kcXK3HzKAAVUiNoIgxroMwbTzph7D8RM3sOdriMQP6ogx9PlQA4XLZH9D/wDF4H/yC/WmC2SdkuN9zetO0wJRo/lO/rGh9qpcQfPiHMEyxM+++vzqhdBQ/wCufYj8xVxccpGsBtp8p2rrFC2DxsEBgGA+FhuCNlPt50cw7/8Ab4i2Odoun91vxL/xBHtS9YINtisEkQP0Y18zVrBvcBBzKAAytrMqQRpG5B1HKCetNGSXZzQP7V3HuG2iibaqSD5sZJJJ6EexoOnCWmCVX1afummf/paXTaV3bQIhywJgAE6zvA+VF8P2XwltpKu5j/yOSB5wsfWhPNGLHx4XNCw3Z2/ZZTk7xQSC1vxCCp1j4hqQNRUmL4euIIDMyFYk5Z0Ytm8JI1lRzFN2JsW1UBAV6BHYSP6QSVbbbeo8ZcfuwE78nzDAzyJBBHyNVwz8q4p/8GyYeGyXs/h+G4ZdFus5EG48Zj5QrQBoNKK44YC/l7zvfDJUjMsTvqvpzpOwuMxL3BaGUueThOkyZ2ESZ6UZXi7WEJTIzBgjk2wAecgaECI39+gtlwTxK5Nf6ZKElJ0iw/ZXh7sSHuGddHIYD+1l8QHUbdOdK3EOyN20wgoUcsUIYmVB0mFiYinvh95rgLM4UzACrGk8soH1M1Q4xgjkRrIZiTcLKqNBgjUiNGmRPONZjSKpqyi/amVuA8LZMIQS4dnbuwjgLoBJJInfTSPyKXf2d4y8EBIItqIzPzeWMTzgian4Q47m6SSYC90o0y5ssP5ggRPInzpr7H8ad57x/DBgnL9nqfIc6ZWicmhGs8P7pTZvIRHhZDoJIlmIHxb6EzoulJ/aDs73bK1uFRxEM2ocfEubYjmDNdc7S9qsLdYW9WBIDPBAyghtCNT8O/KT1pL75MsFEcZ3IGb+YzPiGprlqXJsZrlHjWxRwClLTDSTOzDfLoN6pYfs7irnwWLh9RA9ixANPA7oa/usHqpA/wA1Dh+NspgAjUAFtRrtMSYnUnc6UuXPSXEbH9Nd8gFiOxNxFDkgBVXOBqQ3UjpJAkE1FYud3MsAoBMnTUcj19taI8Zx2JuPeyQqZSgzTPdkgFiu2Ykc9tqo8J4ZJY3Rn0O8iD5QfPnSxypr8hvBJS/EAXsWGYswzEnVjMn5HT0rKZX7M2ZPg+p/Osp/KhfBM6A3Ouc9puPP3ht23fNMNooUdYGrfUU9cWxOS05ifCdJjl1G1ciRWVy0TOqk7ETv56isEnRSCthrhfC7cTczMfWPwoqezNi4PBAPmB94FBsLxi6uhshh5GD9avW+NoCCQ1s9GGnzrFJTu7Nq4ng7MG06oYh5yH+oa5D5kSR6GjPCLBU5I1mrmGxdvEWypYBtCD0YGVYeYMUSwbBoaAHUww6ON48jMjyNBZH7GqujP3U5ihGkSPM65l9wNPNRQvE4A2fGhJGub0nRvzpstILhDAgMBBXoZEH/AHDT1NBbeJBuXrR17u4y+0yPoY9qXLC1YsJ7osYG9K+uo9wCfrNcd7UknF4gMQWF19uk6fSK6xItwBt+HIVzrt12buW7j4pDntu2ZuqE9RzWeda/psyf4PszZ8T/AGQs4RwGgzFF8Zb7y3I+JDm9ufppr7UED8xRXCY4AQvMGZ9NSa2PTsxhbs3xMW8Tbc7Ky5v7G0P0J+VF+KWArYi153FHsSUP0FKYtjOpUwCpBB/l3ieZFHMdxIPdLbZgrH1CKD82BNGw+hcx9/PbBG+n5/hVC1iDRdeH2xoczbk6wN9oq9wu3h1vWy9tMmYZp5Cd5PTf2ockgVYR7H8Hcsl26ciaFViS2vxEchPXeinaXgdy0ty+jKyTmykFCpZuQkhhJnkfLSit+8Ck2mBG4KsNT0mtOIY4DCuMpdisKtwaMRuFifEJJEc41rNGcm7N7xQUKE7AY5yygKzOWEBVJkg6AUYudj+Ihs4sLJ1gXdR5avvTZ2aa3YQFLdvOR4mzQx8vFt6ARR5OPDmh9iDWmP8ATK0l0czu4XHpPe4S4V5+EsD6wI9xBHWmDB8HvmwlxGv+Jc3dnIWVo1SXQsQCNzrtTYeNqXAOZVyydDJJ2Gm3Wt7fFLfN58yDPvp7e1FJJ2jnJtUxH4b2cuDEjEYlLigCCWKZT4MoBVQCR1A389q2xGK7+7cDAQduunM+f12p2xuPthbbyCneCT0jWfXauZcV4w6NcvWlAZrh8JGaFMkjXTTSrSyOSSbBjittDtw+yoRQTEHfnvMx1q62PyiyokzcGYDxADmZI0kt9POuY2u2uNdgq/ExCgC2skk6DbrT7icPfTBswuDvrazmCqQ7zLIAREbqDzImuj/BJf0u8G4r/wBvcKkKq3bloq2USvfMUCiBIHkdKPdm8EmKQ5h4ACsCBrMGIG0ya5pwXj7YhbauwzFiczZFWSx5mAvrXU+yttrTvbSSigckO+vxW3E/7aZbtisXu1XYsYeHtsSh5dNKReM3URVHikHXTmQIH0Nd5x5t3Fy3Rp+uoB+VcT/aThbVvEC3aIKhQSRzYiTt5EUrjastCbWgFb4vbA+Mgx0O9W7HH1Cxmtk9Tp9NJpadR+pqJrYrPKEWaYzkPvDn74MzXLQGgjMoLHfrMVPawfhYgTLAadK5wbI/UV4LcbSPp+NMkkqBcrs6Uts/ynny86yuY/8AUrg0zv7O351lU4IXyHXuJWc9t1HMR7Vz7tDhMl1VkZVQRB5FiY+tdEW8CJUgjqKSO3N9VuI3PLDAbxPhP1NYHbWhYaZRwdwAgyBFM9m4jrDAMDyImfakpL6jUH5g/hvRPhWNIdYkyY6R6CsmSDezZCRc4pwTIpuYZbg624JnXdeY9Kn7L8cORmcnwGHncW5iT/Y30J6UZweKI2iBXmJ4apud8q/ECLqfzKRBaOsb9R9UjPVMo18BvDEC56gifI/5APtQ3jydziLeIAhbp7q7/f8AYf31X5daq8Bvsqmxd+K18Dfz2vsMDzIGh/zRriGFGIwtxTv9x3VvUETVo1uJCWmpArj/AIbUzAzLr5GqeF4smiGGB+KRIjmCOYO0UP4zxnNw4Mxhg6I3kyt4h9JoJw/Ehi2uVVE9cx8+oA5VF43+xXkuizj+wNu4xOFcjNJyMsrO4hx8K+s0o4nB3MO7JdQowgQfWdCNCD1FPmF4mQJ67f29T6/XSrdzifeLkZQyHdWAIPqKvj+qktT2Qn9PGW46OcJiBIO2X79qlXHgev60px/+kcKxOWbZP+tR/u1j3qjiOy122QAgYHQMmo9CdMp9a0fcRfSJfbP2xebFgjf6VE2KB01g8zp9aYrvA7qDM1s5ZidxPSVmtLHCy7BVWSSBtRWb+B+2/pQwPGBbUol6A24IjXqDGjDaaL8FvqGDPeLqAY8YcCfIGVH+mvMZ2et6jLBGh9arHsgkZg0R5EfI0yzR+Dngn8jtaKuAVIYHYjUegjc+VGMBwRhDXAURtCNcxjXl8I8pnr0pX7L9jUT+I125J2yMVI8yeZ8vnTRgmu2XgXTcDAquZiGBI5B81otHklaI7IStdlrEYK2CxzMBlEEnYAEN4TuwIG/8wqAcMeJBmNSAk8uZka1o2NS5eS2124NC2W5bFppiTrAzRG4kedFOJ2bn7mmgBBb+KjaODBDz1gbefrTqFiOVFOxZBItsSCwJgqwAOokMdjoKTmsd2zW2gkNrsQfPzkGaPL3rWwhzuGMAgks0/ZzbAa6npQzG8Fu94xOk8ojaBEHlpUpK1RfHKmbWeCWjlZly55VSNJMakem1HwzfwrRJKAGWJ1JUaTHOJ+tB8bYW5fAZ+7yqgtryCjYgnczM+c0UTEw/dsshhJIO0CQ49/D/AKjWmEeFMhklzbRR4fwxLeIm2zJDZuRGpk+EgiPaug8BUPfdhGoGpVZmBJ8IA+lJtp/ET50e4PjMpkUYtO6FlerG7iWHVbbs7kIqktGmgGu+n0rjd/sgcUwYXGVSjOWK5gvjACElhM5ieojXTUOfbjj7DCMo3fT2Gv3wKW/2bcTsvi7/AHrFVS3btBSTlLDMrSPOW9qdKlsm3vQE7WfszuYPCtiRft3UUrK5SjeIgcyRudq5/wDv/l9a7T+1bFJb4ayJcD57qIIiYAz69TlA1HWuPcB4Bcxd5bdsatJJ5Kg+JyeQH+KHjVB8srGbh3Ye9ft2ntsn8S0bsNmGVRd7uCcp3OoO0VBiuxeKRkUopNy4LSQ41uMCVGsRMHU6V1vg+KTCYg2xGS1hrNtRHV3ZjpzMSaB9u+OrcxXDltqAf3kOYWCShWPoTQ8cfgdZpHKMR2ZxFtir2irDcEr69ayivbXjDNj8Qf6/uAFZVeEf6G5McsbjRbSYRVkaaLz11O5ilTtjxO1eshUOYq05sukQRAJ335aUCv4rMczEserEk/M1VvX5BFeVx0WT2VsLiimjbHby/wAUbwmJAaQYPKl1jUtnEZPiEr91JOHLZaMqHXDhzB7z5UZwmKYsFzTzY7adKS8FjF3VqKWuJhUCiSzHxeZJ0E9NqwZIM0xkhmvnvCr29MhYEHSV2IX6H1Aq/wABx2t1WP8A4ydfLnSvhOIEZ8sg6IvkNST7CWPnRO7jvDbynRgCT1A2B8tNqVNxYzSkqEPtLxLNbFpdS117hA6bL85JqpwjB4hjCKzDQGJIEnnlB/Ouh9/bOhRIH9K6/SrWGx7ICFORSZyroPXStC+pSjx4kfDu7Aqdm8UlsM9rXmqsGI9Ry9Kqm4Zgo4Pmp/KjlvizlyhM+LQ+VXDiz1qEpx+Cii/kV89xiUTR9p/l8z6Uy4Ph6raUAq7L/Ox1PMxqKmzqAYQa7kACTzJ61AW6bU6sagjhWEor5WLzCoCFAjUt1AB59dqE27Rt3yp0gmI2giRBPkRVnD3WZ1RGAnRiB9ncx/VsKYceq2rebXNGgDESep8hzNa8EG2QzT4o5rcxH8Rj/UZ1nnzq5h2LkaT5fhU7WL+KclvgXRTAWTzIga+p9KZuz3ZsKylo0/XyozxVIMctx2XsH2eK2hykTVO/aa2SInOrDeI0jn1mnDFXRlgUCxIk7Voi6M0ti0eFm9dQXFDIqGLb+JS22gJPiJI18qK2L2MseBGW5bgL3NwRoP5bpkq3m0jr1qLF4ZrhKKSumrdOgHnIoXxDA3xlMs0dGJ0mn5ULwthjF9qx3fed2VYHIAYItsD41KCCHG8HfTUjeDKzas7OTrmJ3/IRyERS1xTCXDctnKVF1lR+nea923rEr/t6U1i3AA6AD5UIhaS6BXGeHB1Q81Mf6TvRHBWIWToT9FA0H661LFSKaqibZEtmr2D0qFamN0IpY7KCflTIRgfthjBkYlvggAdWJGnzIpD7F4kNjWWWXOW1XmQ8j00n6VN2t4oWNtMwOa4GOmoynWeok/SgvBG7q6GE/ASx6tJiOg1FPYso1QT7e3LvfslwsQutsnY2/KBr8RnzBroPYe++CwaL3dtkuhc7RDjMdSW+0NRpXL+0vFXvXbZ1YICsRrBOvrINdZwINzhdtyW8SlczCCSBGb5ia529CLWy7mF7E4skBYa0nh28NoHb1alDtAf/ALlg0GZyi3H8IkwZjQn+nrRHgPHpW7dZWBvXM8abBFT2kqTFU8ReH/UrN6NTh7oE8iJM/wC0n5035bDo5/xzEd5ibzjY3Hj0zGKyqL3ZJPUk/M1lT5mpRInxVeYUZ3Anz9hVB7tX+EjKC/M6D05msslxjYI7ZbXD5dXHoOdVb6BucHl0qe/ck7zWndlt6hF1tmjjfQMzshovw7iqllLGCCPSqt3BoNyaj/dFPWqycJrYijKLGu3iRDENJMxr1qTC40qscvOlRcAPOvVwY8/nWfxR+SvKQ5LjfKtn4n5x60orhvX5mtv+nA7ifc0jxw+RuTGq1jcvwn3q1a4ixIGm45x9ToPek4cPX+WivZ3gS3sRbtnwhidZ6KTE8piJoeOLdIPJpWOWGDHUs/8AotLd+tu41WbuJww8LYgo39dsoR7MtDMXgktFVNpQoOhkCdevOrON4PafB3Li2mzqA2YE5QuZRMtEtrELI6xFaYwi/wBkZ3KXphnCYnD2rSslxbsTlgjU82JFBMZxVr9wT8Mj3/x5UtWQwAUSQZ0kn5zRbDN4h7UXmjXHGOsUv2mNWGo1gnoDYejGDemYgTJmtVw46j51Ux3FhaXQZnbRV/E+QoE7DUuMztqWaPn5CuA3QdwtjxXAdw//AByiD99RuqssjWCR9aCKo6CrBwxhYXc78gPSjQvIF9tHCYctsVuWWEdRdX8Jo6YYBhsRI9DtQbtPwH94w7Ipy+JTOp1DaiJ1gfWt8IpS1bCSwUIpMnVQQGaCdJE+wNNfoW9hIivK8uSKj7ymTC0TK1D+0vExbtBSfjPzVdSPc5RVtXpR7YYoG4CdVTN8kALfNiR7CnugKNsTcdfz4tROikKfXdvqTRS1hhyYHTlrzEacqWsE5a6GO5JPvrRwnwmJ5b+/0pbLxVqwjY7xDI0I5gx+v8URw/avEBRa7xiikwpAMZiSY06zzpWN8jziiALLllgZgaSdwPpJH1plI6UfkJYjjrAQLa5p5abnnrG9V+J8fuBrTXEysveQQdCjWgoG2nwE+9XbDMkEqPLw8vpI9BQ3tPi1uWwREqOWm5iNh/NTqbJyxxauhZQaVlE+GWgbSz58v6j51lSsehbs2GYwoJNMC4TIgB5cqtWUVBAAA8qp4/E9NKxyyvI6XQ8MSjtkZAG9RvfJ20qGCa3Sm40Pfweok8qsW8KTW9mzImpQ8EAe5qUpv0dRsuCMyRAqRcFG+/4VOuI+VVHvEOdTBqSbYWqJv3YV6qis7yRWHajRxuEFWMHeK3FK7g1WtqTAGpOgA5npRXhfDQLi5zLdBqBpzP2j5D508I7BJ6MXid0aZ2OoGp2n1othsS7pfDMzTh3mT/KQaqXMmU5bYGo3kk69aI8NVZuCIBtXEJHmunvVldk3VC3ZaOvzongbBcM+yJGZjyk6DTcnpQy9aysQDMcx91H+BY4dxcssBDGZ57CPcED61PHFOWyk5NLQWsX1EEnSSIETsNfrV/G45Apa1JhSSuhlgNgeQO1LSuQDO+m9Y10m26jQspE9JEVosjRVs9t0Jz3EKM0azmgehgx6VtxbtO1hlZ7QZLkm3cVyFcAwYldxzHKgh7O3WgZVMQM0gADrJ2qPtdb8NnDhye6DOTyzvGgB2ED60ynH2TcJeg1Z/aDb37lj/rU/fFWl/aJa1PdXRPodeu9c1/cW5EVobLjl8qNxYrhNdo6jd/aLhymTJdWdJK/5qzjcC57tVD5Sy5yp2XWNtenzrkq4l1I1YfOug8JS5dJJuOoPiBDcthp7bUJa6DCLb2G73CNAO+xCwZBFyCD8tfQ1ubt22PEe+HM5QtwDrCwtz2APrtQ5eEXVZmt4u8pbcGGU+WU6VbS7iBuLNz0DWz9JX6U0WM0XmxoFs3FIIiVjmdl+pFc37VY0mQDOgSeussfcimXF8Ri4VgIp1ZSwI7zXKwYeGTzBiTBjeVHtLsFH2WAM75mUttvtFc27oaPTZR7PoDeEgkQdo6b60w4nAZtJA84gbbEaTudR0pd4NZzO2oEKTr6jT1ooWICgeZ/5R+FTnKmWxwtI9OHyiDl0O/5EbioxfgFRMee3yqS4sgeGCNzMg+3Ko1VkM6iOeooKZZwLdviTxv7wPv8AP86qcZuHJOacx167zr8q2a5rI16+dU+JXFIAmPJgd/IqNfcCqp2SmuKL/DLf8JfT8TWVYwCJ3afDsOvz2Ne11gT/AIDg1Q4kSKlPStXWsS7CVENWLUc60NiKmtKKeTQSQGdFrVmA0Hua8u4kAQKgRqRRCXRcrxjNRI1WLSjnSPQez1VitzW94aSKimlTs6j2ziWturqYZSGGnMHTTnTDhu0dlwe+slH+y9k5RPUoZHyilw1tbEketVjNoRxsZbOJtONbyiY+JDO/QAz86ixPE2IZVJCER5n1PL0H1oTeGQ5ef6ip3Twg9TFVbESNbS1cDQreY/EVWSpA/LrQiqGlsJYPFuuzHaYNELONuQdR/tH31WscKcjwj4o1OmnQTTi3ZgWrQzL4mUESfin7tetPTZFzSFa9/E8UnoQarX8DbufEoJ68/nRh8E9swy6ddx86BX3yuw6E0K0PF2UsR2XX7DFfI6j86GX+BXF+zmHlTCMXHOvTxD3qbiiqbFLuSDEa/rrTRg+HFPElxkYjX8jO9bdwGbMygnSPKrQehGO9hkzy010HV1Yf21u1pmPic5Y2Xw6+Z6V4DW6mrImCuJcCuXMyoq5WIEZgIQDT4okzrSzxngeIVP4li4I8SMFkKNM1sssiOnSPPToC3KkW7VItIScXI5ZwMeJ56D76Mtb1EdAPp+Zp6AB1gGeoBkfjVS7wSw29uD1Viv0mPpUpxcnaL458VTFrDM1i6Cyaxtz1+0p5HoavW8UGac5IgDKXKEEA66nK2vKRv7VffstaOz3E9Qrj/wDk1RxHZW4JyXEf1lT8iI+tSeOSKc4S9kWKwlpt4jrmRSNBEZScwnqNOtBcTw22WiQwGx1H6NEn4PeX4rR9R4vumokRdQ5ZW5eHQ+RkyKCbTKKEWvk1S0AABGmm1ZXoHnWU/Jj8EAf3nqKmtsG2rKymlFJHlwk7olZtK0CaVlZUDQV7yxXiisrKsujixbFXFTwzWVlZ5sdGlxjWA1lZQOPZqS22teVlccEMflZiyZp036RWrXCQoMADX3gDU+1e1lWe5C1SPRPSjPZ7hhuN3hAKqYEx8W+3pXlZVYK2RyuohbF8fCNATOZiWOkzGgFH+P8AEbgu2yviK6QfTw8/WsrKf0QaSou/uNx0DOArEeITIk+fOkrtLw/u7sgaMPqKysoeg4/2BfqK3RelZWUhqJgDXoJrKyuOJFNSgmsrK443B8q2FeVlE49VakE1lZRRxuCelbCvKyimCjYV61udwCPMA/fWVlEBovCLR17q3/tFZWVlANs/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26629" name="Imagem 7" descr="assunção crista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2211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901700" y="636588"/>
            <a:ext cx="6715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Comisión Permanente de Concertación Social</a:t>
            </a:r>
          </a:p>
          <a:p>
            <a:r>
              <a:rPr lang="es-ES_tradnl" sz="2200" b="1">
                <a:solidFill>
                  <a:srgbClr val="002060"/>
                </a:solidFill>
              </a:rPr>
              <a:t>(CPCS)</a:t>
            </a:r>
            <a:endParaRPr lang="es-ES" sz="2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m 3" descr="acordo bo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16113"/>
            <a:ext cx="370205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Imagem 4" descr="inserir_print acord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916113"/>
            <a:ext cx="352901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ângulo 5"/>
          <p:cNvSpPr>
            <a:spLocks noChangeArrowheads="1"/>
          </p:cNvSpPr>
          <p:nvPr/>
        </p:nvSpPr>
        <p:spPr bwMode="auto">
          <a:xfrm>
            <a:off x="323850" y="1484313"/>
            <a:ext cx="7489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000" b="1">
                <a:solidFill>
                  <a:srgbClr val="002060"/>
                </a:solidFill>
                <a:latin typeface="Calibri" pitchFamily="34" charset="0"/>
              </a:rPr>
              <a:t>El "Acuerdo Tripartito para la competitividad y el empleo”</a:t>
            </a:r>
            <a:endParaRPr lang="pt-PT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901700" y="404813"/>
            <a:ext cx="6715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Comisión Permanente de Concertación Social</a:t>
            </a:r>
          </a:p>
          <a:p>
            <a:r>
              <a:rPr lang="es-ES_tradnl" sz="2200" b="1">
                <a:solidFill>
                  <a:srgbClr val="002060"/>
                </a:solidFill>
              </a:rPr>
              <a:t>(CPCS)</a:t>
            </a:r>
            <a:endParaRPr lang="es-ES" sz="2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74" name="Group 98"/>
          <p:cNvGraphicFramePr>
            <a:graphicFrameLocks noGrp="1"/>
          </p:cNvGraphicFramePr>
          <p:nvPr/>
        </p:nvGraphicFramePr>
        <p:xfrm>
          <a:off x="900113" y="1849438"/>
          <a:ext cx="6985000" cy="3951287"/>
        </p:xfrm>
        <a:graphic>
          <a:graphicData uri="http://schemas.openxmlformats.org/drawingml/2006/table">
            <a:tbl>
              <a:tblPr/>
              <a:tblGrid>
                <a:gridCol w="4824412"/>
                <a:gridCol w="1079500"/>
                <a:gridCol w="1081088"/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Composición</a:t>
                      </a:r>
                      <a:endParaRPr kumimoji="0" lang="pt-P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Miembros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Suplentes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Gobierno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6 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 6 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Organizaciones Sindicales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CGTP-IN </a:t>
                      </a:r>
                      <a:r>
                        <a:rPr kumimoji="0" lang="es-ES_tradnl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(Confederação Geral dos Trabalhadores Portugueses)</a:t>
                      </a:r>
                      <a:endParaRPr kumimoji="0" lang="pt-PT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2 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2 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UGT </a:t>
                      </a:r>
                      <a:r>
                        <a:rPr kumimoji="0" lang="es-ES_tradnl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(União Geral de Trabalhadores)</a:t>
                      </a:r>
                      <a:endParaRPr kumimoji="0" lang="pt-PT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2 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2 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Organizaciones Empresariales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CIP </a:t>
                      </a:r>
                      <a:r>
                        <a:rPr kumimoji="0" lang="es-ES_tradnl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s-ES_tradnl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</a:rPr>
                        <a:t>Confederação Empresarial de Portugal)</a:t>
                      </a:r>
                      <a:endParaRPr kumimoji="0" lang="pt-PT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1 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1 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CCP </a:t>
                      </a:r>
                      <a:r>
                        <a:rPr kumimoji="0" lang="es-ES_tradnl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s-ES_tradnl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</a:rPr>
                        <a:t>Confederação do Comércio e Serviços de Portugal)</a:t>
                      </a:r>
                      <a:endParaRPr kumimoji="0" lang="pt-PT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1 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1 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CAP </a:t>
                      </a:r>
                      <a:r>
                        <a:rPr kumimoji="0" lang="es-ES_tradnl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s-ES_tradnl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</a:rPr>
                        <a:t>Confederação dos Agricultores de Portugal)</a:t>
                      </a:r>
                      <a:endParaRPr kumimoji="0" lang="pt-PT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1 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1 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CTP </a:t>
                      </a:r>
                      <a:r>
                        <a:rPr kumimoji="0" lang="es-ES_tradnl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s-ES_tradnl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</a:rPr>
                        <a:t>Confederação do Turismo Português)</a:t>
                      </a:r>
                      <a:endParaRPr kumimoji="0" lang="pt-PT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1 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0C54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1 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0C5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9" name="Text Box 50"/>
          <p:cNvSpPr txBox="1">
            <a:spLocks noChangeArrowheads="1"/>
          </p:cNvSpPr>
          <p:nvPr/>
        </p:nvSpPr>
        <p:spPr bwMode="auto">
          <a:xfrm>
            <a:off x="901700" y="660400"/>
            <a:ext cx="6110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rgbClr val="002060"/>
                </a:solidFill>
              </a:rPr>
              <a:t>La Comisión Permanente de Concertación Social</a:t>
            </a:r>
          </a:p>
          <a:p>
            <a:r>
              <a:rPr lang="es-ES_tradnl" sz="2000" b="1">
                <a:solidFill>
                  <a:srgbClr val="002060"/>
                </a:solidFill>
              </a:rPr>
              <a:t>(CPCS)</a:t>
            </a:r>
            <a:endParaRPr lang="es-ES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m 2" descr="http://www.ces.pt/download/644/icon_arbitragem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5084763"/>
            <a:ext cx="12239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CaixaDeTexto 3"/>
          <p:cNvSpPr txBox="1">
            <a:spLocks noChangeArrowheads="1"/>
          </p:cNvSpPr>
          <p:nvPr/>
        </p:nvSpPr>
        <p:spPr bwMode="auto">
          <a:xfrm>
            <a:off x="755650" y="601663"/>
            <a:ext cx="7921625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ES_tradnl" sz="2400" b="1">
                <a:solidFill>
                  <a:srgbClr val="002060"/>
                </a:solidFill>
                <a:latin typeface="Calibri" pitchFamily="34" charset="0"/>
              </a:rPr>
              <a:t>El Arbitraje</a:t>
            </a:r>
          </a:p>
          <a:p>
            <a:pPr marL="342900" indent="-342900"/>
            <a:endParaRPr lang="es-ES_tradnl" sz="240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/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• Es una forma de resolución de conflictos colectivos en las relaciones laborales</a:t>
            </a:r>
            <a:br>
              <a:rPr lang="es-ES_tradnl" sz="2200">
                <a:solidFill>
                  <a:srgbClr val="002060"/>
                </a:solidFill>
                <a:latin typeface="Calibri" pitchFamily="34" charset="0"/>
              </a:rPr>
            </a:br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/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• Funciona en el CES desde el 2009</a:t>
            </a:r>
            <a:br>
              <a:rPr lang="es-ES_tradnl" sz="2200">
                <a:solidFill>
                  <a:srgbClr val="002060"/>
                </a:solidFill>
                <a:latin typeface="Calibri" pitchFamily="34" charset="0"/>
              </a:rPr>
            </a:br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/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/>
            <a:r>
              <a:rPr lang="es-ES_tradnl" sz="2200" u="sng">
                <a:solidFill>
                  <a:srgbClr val="002060"/>
                </a:solidFill>
                <a:latin typeface="Calibri" pitchFamily="34" charset="0"/>
              </a:rPr>
              <a:t>El CES es responsable por</a:t>
            </a:r>
          </a:p>
          <a:p>
            <a:pPr marL="342900" indent="-342900"/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El apoyo técnico, </a:t>
            </a:r>
            <a:r>
              <a:rPr lang="pt-PT" sz="2200">
                <a:solidFill>
                  <a:srgbClr val="002060"/>
                </a:solidFill>
                <a:latin typeface="Calibri" pitchFamily="34" charset="0"/>
              </a:rPr>
              <a:t>logístico </a:t>
            </a: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y administrativo a los Tribunales Arbitrales</a:t>
            </a:r>
          </a:p>
          <a:p>
            <a:pPr marL="342900" indent="-342900">
              <a:buFontTx/>
              <a:buChar char="•"/>
            </a:pPr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La organización de los listados de árbitros</a:t>
            </a:r>
          </a:p>
          <a:p>
            <a:pPr marL="342900" indent="-342900">
              <a:buFontTx/>
              <a:buChar char="•"/>
            </a:pPr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El pago de árbitros y expertos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agem 2" descr="http://www.ces.pt/download/644/icon_arbitragem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5229225"/>
            <a:ext cx="12239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CaixaDeTexto 3"/>
          <p:cNvSpPr txBox="1">
            <a:spLocks noChangeArrowheads="1"/>
          </p:cNvSpPr>
          <p:nvPr/>
        </p:nvSpPr>
        <p:spPr bwMode="auto">
          <a:xfrm>
            <a:off x="827088" y="620713"/>
            <a:ext cx="7273925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ES_tradnl" sz="2400" b="1">
                <a:solidFill>
                  <a:srgbClr val="002060"/>
                </a:solidFill>
                <a:latin typeface="Calibri" pitchFamily="34" charset="0"/>
              </a:rPr>
              <a:t>El Arbitraje</a:t>
            </a:r>
            <a:r>
              <a:rPr lang="es-ES_tradnl" sz="2200" b="1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marL="342900" indent="-342900"/>
            <a:endParaRPr lang="es-ES_tradnl" sz="22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/>
            <a:r>
              <a:rPr lang="es-ES_tradnl" sz="2000" b="1">
                <a:solidFill>
                  <a:srgbClr val="002060"/>
                </a:solidFill>
                <a:latin typeface="Calibri" pitchFamily="34" charset="0"/>
              </a:rPr>
              <a:t>Asume varios tipos</a:t>
            </a:r>
            <a:br>
              <a:rPr lang="es-ES_tradnl" sz="2000" b="1">
                <a:solidFill>
                  <a:srgbClr val="002060"/>
                </a:solidFill>
                <a:latin typeface="Calibri" pitchFamily="34" charset="0"/>
              </a:rPr>
            </a:br>
            <a:endParaRPr lang="es-ES_tradnl" sz="2000" b="1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s-ES_tradnl" sz="2000" b="1">
                <a:solidFill>
                  <a:srgbClr val="002060"/>
                </a:solidFill>
                <a:latin typeface="Calibri" pitchFamily="34" charset="0"/>
              </a:rPr>
              <a:t>Definición de servicios mínimos</a:t>
            </a:r>
            <a:r>
              <a:rPr lang="es-ES_tradnl" sz="2000">
                <a:solidFill>
                  <a:srgbClr val="002060"/>
                </a:solidFill>
                <a:latin typeface="Calibri" pitchFamily="34" charset="0"/>
              </a:rPr>
              <a:t>: para garantizar necesidades sociales esenciales durante una huelga </a:t>
            </a:r>
            <a:br>
              <a:rPr lang="es-ES_tradnl" sz="2000">
                <a:solidFill>
                  <a:srgbClr val="002060"/>
                </a:solidFill>
                <a:latin typeface="Calibri" pitchFamily="34" charset="0"/>
              </a:rPr>
            </a:br>
            <a:endParaRPr lang="es-ES_tradnl" sz="200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s-ES_tradnl" sz="2000" b="1">
                <a:solidFill>
                  <a:srgbClr val="002060"/>
                </a:solidFill>
                <a:latin typeface="Calibri" pitchFamily="34" charset="0"/>
              </a:rPr>
              <a:t>Obligatorio</a:t>
            </a:r>
            <a:r>
              <a:rPr lang="es-ES_tradnl" sz="2000">
                <a:solidFill>
                  <a:srgbClr val="002060"/>
                </a:solidFill>
                <a:latin typeface="Calibri" pitchFamily="34" charset="0"/>
              </a:rPr>
              <a:t>: para solucionar un conflicto resultante de la conclusión de convenio colectivo</a:t>
            </a:r>
            <a:br>
              <a:rPr lang="es-ES_tradnl" sz="2000">
                <a:solidFill>
                  <a:srgbClr val="002060"/>
                </a:solidFill>
                <a:latin typeface="Calibri" pitchFamily="34" charset="0"/>
              </a:rPr>
            </a:br>
            <a:endParaRPr lang="es-ES_tradnl" sz="200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s-ES_tradnl" sz="2000" b="1">
                <a:solidFill>
                  <a:srgbClr val="002060"/>
                </a:solidFill>
                <a:latin typeface="Calibri" pitchFamily="34" charset="0"/>
              </a:rPr>
              <a:t>Necesario</a:t>
            </a:r>
            <a:r>
              <a:rPr lang="es-ES_tradnl" sz="2000">
                <a:solidFill>
                  <a:srgbClr val="002060"/>
                </a:solidFill>
                <a:latin typeface="Calibri" pitchFamily="34" charset="0"/>
              </a:rPr>
              <a:t>: para celebrar un nuevo convenio colectivo, en caso de su caducidad</a:t>
            </a:r>
          </a:p>
          <a:p>
            <a:pPr marL="342900" indent="-342900"/>
            <a:endParaRPr lang="es-ES_tradnl" sz="200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/>
            <a:r>
              <a:rPr lang="es-ES_tradnl" sz="2000">
                <a:solidFill>
                  <a:srgbClr val="002060"/>
                </a:solidFill>
                <a:latin typeface="Calibri" pitchFamily="34" charset="0"/>
              </a:rPr>
              <a:t>El CES apoyó a 63 Tribunales en 2010, a 41 en 2011, a 81 en 2012 y a 18 desde el inicio del 2013</a:t>
            </a:r>
            <a:endParaRPr lang="pt-PT" sz="20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aixaDeTexto 3"/>
          <p:cNvSpPr txBox="1">
            <a:spLocks noChangeArrowheads="1"/>
          </p:cNvSpPr>
          <p:nvPr/>
        </p:nvSpPr>
        <p:spPr bwMode="auto">
          <a:xfrm>
            <a:off x="900113" y="2565400"/>
            <a:ext cx="79200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000" b="1">
                <a:solidFill>
                  <a:srgbClr val="002060"/>
                </a:solidFill>
                <a:latin typeface="Calibri" pitchFamily="34" charset="0"/>
              </a:rPr>
              <a:t>La elaboración de Informes (y Dictámenes)</a:t>
            </a:r>
            <a:endParaRPr lang="pt-PT" sz="30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aixaDeTexto 3"/>
          <p:cNvSpPr txBox="1">
            <a:spLocks noChangeArrowheads="1"/>
          </p:cNvSpPr>
          <p:nvPr/>
        </p:nvSpPr>
        <p:spPr bwMode="auto">
          <a:xfrm>
            <a:off x="827088" y="1563688"/>
            <a:ext cx="741680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  <a:latin typeface="Calibri" pitchFamily="34" charset="0"/>
              </a:rPr>
              <a:t>Como empieza?</a:t>
            </a:r>
            <a:endParaRPr lang="pt-PT" sz="2200" b="1">
              <a:solidFill>
                <a:srgbClr val="002060"/>
              </a:solidFill>
              <a:latin typeface="Calibri" pitchFamily="34" charset="0"/>
            </a:endParaRPr>
          </a:p>
          <a:p>
            <a:endParaRPr lang="es-ES_tradnl" sz="22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- Un miembro del Gobierno, o de otro órgano de soberanía, envía una solicitud al CES para que emita una opinión respecto a un determinado tema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- Un quinto de los miembros pueden proponer la elaboración de un Informe  de Propia Iniciativa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827088" y="698500"/>
            <a:ext cx="5892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ângulo 1"/>
          <p:cNvSpPr>
            <a:spLocks noChangeArrowheads="1"/>
          </p:cNvSpPr>
          <p:nvPr/>
        </p:nvSpPr>
        <p:spPr bwMode="auto">
          <a:xfrm>
            <a:off x="827088" y="1600200"/>
            <a:ext cx="7345362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  <a:latin typeface="Calibri" pitchFamily="34" charset="0"/>
              </a:rPr>
              <a:t>El 2012 se han emitido 6 Dictámenes</a:t>
            </a:r>
          </a:p>
          <a:p>
            <a:endParaRPr lang="pt-PT" sz="22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Presupuestos Generales del Estado para el año 2013</a:t>
            </a:r>
          </a:p>
          <a:p>
            <a:pPr>
              <a:lnSpc>
                <a:spcPct val="50000"/>
              </a:lnSpc>
              <a:buFont typeface="Calibri" pitchFamily="34" charset="0"/>
              <a:buAutoNum type="arabicPeriod"/>
            </a:pP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Cuenta General del Estado del año 2011</a:t>
            </a:r>
          </a:p>
          <a:p>
            <a:pPr>
              <a:lnSpc>
                <a:spcPct val="50000"/>
              </a:lnSpc>
              <a:buFont typeface="Calibri" pitchFamily="34" charset="0"/>
              <a:buAutoNum type="arabicPeriod"/>
            </a:pP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Plan de las Opciones Principales del Estado para el año 2013</a:t>
            </a:r>
          </a:p>
          <a:p>
            <a:pPr>
              <a:lnSpc>
                <a:spcPct val="50000"/>
              </a:lnSpc>
              <a:buFont typeface="Calibri" pitchFamily="34" charset="0"/>
              <a:buAutoNum type="arabicPeriod"/>
            </a:pP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Documento de Estrategia Presupuestaria para el periodo del 2012 al 2016</a:t>
            </a:r>
          </a:p>
          <a:p>
            <a:pPr>
              <a:lnSpc>
                <a:spcPct val="50000"/>
              </a:lnSpc>
              <a:buFont typeface="Calibri" pitchFamily="34" charset="0"/>
              <a:buAutoNum type="arabicPeriod"/>
            </a:pP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Cuenta General del Estado del año 2010</a:t>
            </a:r>
          </a:p>
          <a:p>
            <a:pPr>
              <a:lnSpc>
                <a:spcPct val="50000"/>
              </a:lnSpc>
              <a:buFont typeface="Calibri" pitchFamily="34" charset="0"/>
              <a:buAutoNum type="arabicPeriod"/>
            </a:pP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Proyecto de Ley N. º 81/XII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827088" y="698500"/>
            <a:ext cx="5892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ângulo 2"/>
          <p:cNvSpPr>
            <a:spLocks noChangeArrowheads="1"/>
          </p:cNvSpPr>
          <p:nvPr/>
        </p:nvSpPr>
        <p:spPr bwMode="auto">
          <a:xfrm>
            <a:off x="827088" y="1452563"/>
            <a:ext cx="727392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  <a:latin typeface="Calibri" pitchFamily="34" charset="0"/>
              </a:rPr>
              <a:t>Es un órgano constitucional de consulta y diálogo social establecido el 1991</a:t>
            </a: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s-ES_tradnl" sz="2200"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Sus objetivos principales son promover:</a:t>
            </a:r>
            <a:br>
              <a:rPr lang="es-ES_tradnl" sz="2200">
                <a:solidFill>
                  <a:srgbClr val="002060"/>
                </a:solidFill>
                <a:latin typeface="Calibri" pitchFamily="34" charset="0"/>
              </a:rPr>
            </a:br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• La participación de los interlocutores económicos y sociales y de la sociedad civil en decisiones en materias socioeconómicas</a:t>
            </a: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s-ES_tradnl" sz="2200"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• El diálogo social tripartito entre el Gobierno y los interlocutores sociales (organizaciones sindicales y organizaciones empresariales )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838200" y="612775"/>
            <a:ext cx="294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002060"/>
                </a:solidFill>
              </a:rPr>
              <a:t>El CES de Portugal</a:t>
            </a:r>
            <a:endParaRPr lang="es-E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ângulo 1"/>
          <p:cNvSpPr>
            <a:spLocks noChangeArrowheads="1"/>
          </p:cNvSpPr>
          <p:nvPr/>
        </p:nvSpPr>
        <p:spPr bwMode="auto">
          <a:xfrm>
            <a:off x="898525" y="1639888"/>
            <a:ext cx="75612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b="1">
                <a:solidFill>
                  <a:srgbClr val="002060"/>
                </a:solidFill>
                <a:latin typeface="Calibri" pitchFamily="34" charset="0"/>
              </a:rPr>
              <a:t>Desde el inicio del 2013, se han aprobado ya 2 Informes de Iniciativa</a:t>
            </a:r>
          </a:p>
          <a:p>
            <a:endParaRPr lang="pt-PT" sz="24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ES_tradnl" sz="2400">
                <a:solidFill>
                  <a:srgbClr val="002060"/>
                </a:solidFill>
                <a:latin typeface="Calibri" pitchFamily="34" charset="0"/>
              </a:rPr>
              <a:t>Las consecuencias económicas, sociales y organizativas del envejecimiento de la población</a:t>
            </a:r>
          </a:p>
          <a:p>
            <a:pPr>
              <a:buFont typeface="Calibri" pitchFamily="34" charset="0"/>
              <a:buAutoNum type="arabicPeriod"/>
            </a:pPr>
            <a:endParaRPr lang="pt-PT" sz="240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ES_tradnl" sz="2400">
                <a:solidFill>
                  <a:srgbClr val="002060"/>
                </a:solidFill>
                <a:latin typeface="Calibri" pitchFamily="34" charset="0"/>
              </a:rPr>
              <a:t>La competitividad de las ciudades, la cohesión social y la ordenación del territorio</a:t>
            </a:r>
            <a:endParaRPr lang="pt-PT" sz="24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827088" y="698500"/>
            <a:ext cx="5892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ângulo 1"/>
          <p:cNvSpPr>
            <a:spLocks noChangeArrowheads="1"/>
          </p:cNvSpPr>
          <p:nvPr/>
        </p:nvSpPr>
        <p:spPr bwMode="auto">
          <a:xfrm>
            <a:off x="827088" y="1557338"/>
            <a:ext cx="74898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Se designa a un Ponente para redactar la primera versión del Proyecto de Informe/Dictamen </a:t>
            </a:r>
          </a:p>
          <a:p>
            <a:pPr algn="just"/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Luego se trabajan varias versiones en una de las 2 Comisiones Especializadas antes de su aprobación por el Pleno:</a:t>
            </a: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s-ES_tradnl" sz="2200"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• En la Comisión de Política Económica y Social</a:t>
            </a: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s-ES_tradnl" sz="2200"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• En la Comisión de Desarrollo Regional y Ordenación del Territorio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827088" y="698500"/>
            <a:ext cx="5892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aixaDeTexto 3"/>
          <p:cNvSpPr txBox="1">
            <a:spLocks noChangeArrowheads="1"/>
          </p:cNvSpPr>
          <p:nvPr/>
        </p:nvSpPr>
        <p:spPr bwMode="auto">
          <a:xfrm>
            <a:off x="755650" y="1341438"/>
            <a:ext cx="705643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  <a:latin typeface="Calibri" pitchFamily="34" charset="0"/>
              </a:rPr>
              <a:t>Las Comisiones Especializadas</a:t>
            </a:r>
            <a:endParaRPr lang="es-ES_tradnl" sz="2200" b="1" i="1">
              <a:solidFill>
                <a:srgbClr val="002060"/>
              </a:solidFill>
              <a:latin typeface="Calibri" pitchFamily="34" charset="0"/>
            </a:endParaRPr>
          </a:p>
          <a:p>
            <a:endParaRPr lang="pt-PT" sz="22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El Informe respecto a “La competitividad de las ciudades” se discutió y analizó en la Comisión de Desarrollo Regional y Ordenación del Territorio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El Informe  respecto al “Envejecimiento de la población” se preparó en la Comisión de Política Económica y Social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5892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  <p:pic>
        <p:nvPicPr>
          <p:cNvPr id="36867" name="Imagem 2" descr="http://www.ces.pt/download/648/icon_reuniao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535488"/>
            <a:ext cx="2160587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aixaDeTexto 3"/>
          <p:cNvSpPr txBox="1">
            <a:spLocks noChangeArrowheads="1"/>
          </p:cNvSpPr>
          <p:nvPr/>
        </p:nvSpPr>
        <p:spPr bwMode="auto">
          <a:xfrm>
            <a:off x="827088" y="1590675"/>
            <a:ext cx="79216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  <a:latin typeface="Calibri" pitchFamily="34" charset="0"/>
              </a:rPr>
              <a:t>Los Ponentes</a:t>
            </a:r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El Ponente del último Dictamen del 2012 sobre los Presupuestos Generales del Estado para el año 2013 ha sido el Presidente del Colegio de los Economistas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27088" y="692150"/>
            <a:ext cx="5892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  <p:pic>
        <p:nvPicPr>
          <p:cNvPr id="37891" name="Imagem 2" descr="http://www.ces.pt/download/1195/Pareceres_Estudo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486150"/>
            <a:ext cx="2665412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aixaDeTexto 3"/>
          <p:cNvSpPr txBox="1">
            <a:spLocks noChangeArrowheads="1"/>
          </p:cNvSpPr>
          <p:nvPr/>
        </p:nvSpPr>
        <p:spPr bwMode="auto">
          <a:xfrm>
            <a:off x="395288" y="1119188"/>
            <a:ext cx="7921625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es-ES_tradnl" b="1">
                <a:solidFill>
                  <a:srgbClr val="002060"/>
                </a:solidFill>
              </a:rPr>
              <a:t>Los Ponentes</a:t>
            </a:r>
            <a:endParaRPr lang="es-ES_tradnl">
              <a:solidFill>
                <a:srgbClr val="002060"/>
              </a:solidFill>
            </a:endParaRPr>
          </a:p>
          <a:p>
            <a:pPr marL="342900" indent="-342900"/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	</a:t>
            </a:r>
          </a:p>
          <a:p>
            <a:pPr marL="342900" indent="-342900"/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	El Ponente del Informe respecto a “La competitividad de las ciudades” ha sido el Coordinador del tercer Marco Comunitario de Apoyo </a:t>
            </a:r>
          </a:p>
          <a:p>
            <a:pPr marL="342900" indent="-342900"/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/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/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/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/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/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	El Ponente del Informe respecto al “Envejecimiento de la población” ha sido el Presidente de la Unión de Misericordias Portuguesas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8914" name="Imagem 2" descr="http://www.ces.pt/download/1334/cidade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075" y="2927350"/>
            <a:ext cx="2278063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Imagem 4" descr="http://www.ces.pt/download/1188/Envelh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5551488"/>
            <a:ext cx="22320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66763" y="404813"/>
            <a:ext cx="5892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aixaDeTexto 3"/>
          <p:cNvSpPr txBox="1">
            <a:spLocks noChangeArrowheads="1"/>
          </p:cNvSpPr>
          <p:nvPr/>
        </p:nvSpPr>
        <p:spPr bwMode="auto">
          <a:xfrm>
            <a:off x="755650" y="1308100"/>
            <a:ext cx="72009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Los miembros de la Comisión se registran en un Grupo de Trabajo donde el Ponente presentará una primera versión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Las versiones se distribuyen por correo electrónico, en pdf y con las líneas numeradas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Se añade una marca de agua en todas las páginas diciendo “documento de trabajo” </a:t>
            </a:r>
          </a:p>
          <a:p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Se hacen actas de las reuniones de las Comisiones Especializadas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5892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agem 4" descr="inserir_print versão parec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052513"/>
            <a:ext cx="6791325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5892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aixaDeTexto 3"/>
          <p:cNvSpPr txBox="1">
            <a:spLocks noChangeArrowheads="1"/>
          </p:cNvSpPr>
          <p:nvPr/>
        </p:nvSpPr>
        <p:spPr bwMode="auto">
          <a:xfrm>
            <a:off x="827088" y="1282700"/>
            <a:ext cx="79216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En las reuniones del Grupo de Trabajo los miembros debaten y hacen propuestas de enmiendas</a:t>
            </a: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Si necesario, el CES da apoyo al Ponente en la preparación del Proyecto de Informe</a:t>
            </a:r>
          </a:p>
          <a:p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Se pide a los miembros que hagan sus propuestas de forma escrita</a:t>
            </a: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La nueva versión se distribuye por correo electrónico con las enmiendas subrayadas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5892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agem 7" descr="inserirprint alterações parec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96975"/>
            <a:ext cx="6754813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5892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aixaDeTexto 3"/>
          <p:cNvSpPr txBox="1">
            <a:spLocks noChangeArrowheads="1"/>
          </p:cNvSpPr>
          <p:nvPr/>
        </p:nvSpPr>
        <p:spPr bwMode="auto">
          <a:xfrm>
            <a:off x="827088" y="1196975"/>
            <a:ext cx="792162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Cuando el Grupo de Trabajo ya ha llegado a una versión estable se hace una reunión formal de la Comisión Especializada</a:t>
            </a:r>
          </a:p>
          <a:p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En esta reunión los miembros hacen una discusión final con posibilidad de más enmiendas </a:t>
            </a:r>
          </a:p>
          <a:p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Se aprueba el Proyecto de Informe/Dictamen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4034" name="Imagem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365625"/>
            <a:ext cx="280828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755650" y="404813"/>
            <a:ext cx="5892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ângulo 1"/>
          <p:cNvSpPr>
            <a:spLocks noChangeArrowheads="1"/>
          </p:cNvSpPr>
          <p:nvPr/>
        </p:nvSpPr>
        <p:spPr bwMode="auto">
          <a:xfrm>
            <a:off x="971550" y="1243013"/>
            <a:ext cx="7632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  <a:latin typeface="Calibri" pitchFamily="34" charset="0"/>
              </a:rPr>
              <a:t>Tiene 16 trabajadores</a:t>
            </a:r>
            <a:endParaRPr lang="pt-PT" sz="2200" b="1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16425" name="Group 41"/>
          <p:cNvGraphicFramePr>
            <a:graphicFrameLocks noGrp="1"/>
          </p:cNvGraphicFramePr>
          <p:nvPr/>
        </p:nvGraphicFramePr>
        <p:xfrm>
          <a:off x="971550" y="1844675"/>
          <a:ext cx="7272338" cy="3952875"/>
        </p:xfrm>
        <a:graphic>
          <a:graphicData uri="http://schemas.openxmlformats.org/drawingml/2006/table">
            <a:tbl>
              <a:tblPr/>
              <a:tblGrid>
                <a:gridCol w="3267075"/>
                <a:gridCol w="2709863"/>
                <a:gridCol w="1295400"/>
              </a:tblGrid>
              <a:tr h="39528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Gabinete del Presidente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Presidente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Secretaria-Geral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Coordinadora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Consultoras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Secretarias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Apoyo técnico e administrativo </a:t>
                      </a:r>
                      <a:r>
                        <a:rPr kumimoji="0" lang="es-ES_tradn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(Área de Gerencia)</a:t>
                      </a:r>
                      <a:endParaRPr kumimoji="0" lang="pt-PT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Técnico superior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Coordinadora técnica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Asistentes técnicos 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Asistentes operacionales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  <a:endParaRPr kumimoji="0" 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7448" name="Text Box 41"/>
          <p:cNvSpPr txBox="1">
            <a:spLocks noChangeArrowheads="1"/>
          </p:cNvSpPr>
          <p:nvPr/>
        </p:nvSpPr>
        <p:spPr bwMode="auto">
          <a:xfrm>
            <a:off x="982663" y="612775"/>
            <a:ext cx="294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002060"/>
                </a:solidFill>
              </a:rPr>
              <a:t>El CES de Portugal</a:t>
            </a:r>
            <a:endParaRPr lang="es-E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aixaDeTexto 3"/>
          <p:cNvSpPr txBox="1">
            <a:spLocks noChangeArrowheads="1"/>
          </p:cNvSpPr>
          <p:nvPr/>
        </p:nvSpPr>
        <p:spPr bwMode="auto">
          <a:xfrm>
            <a:off x="827088" y="1268413"/>
            <a:ext cx="79216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2060"/>
                </a:solidFill>
                <a:latin typeface="Calibri" pitchFamily="34" charset="0"/>
              </a:rPr>
              <a:t>Después de la aprobación en la Comisión Especializada,  se circula la versión del Proyecto de Informe/Dictamen que subirá al Pleno</a:t>
            </a:r>
          </a:p>
          <a:p>
            <a:endParaRPr lang="es-ES_tradnl" sz="24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400">
                <a:solidFill>
                  <a:srgbClr val="002060"/>
                </a:solidFill>
                <a:latin typeface="Calibri" pitchFamily="34" charset="0"/>
              </a:rPr>
              <a:t>Se intenta hacer la distribución del Proyecto de Informe/Dictamen</a:t>
            </a:r>
            <a:r>
              <a:rPr lang="es-ES_tradnl" sz="2400">
                <a:latin typeface="Calibri" pitchFamily="34" charset="0"/>
              </a:rPr>
              <a:t> </a:t>
            </a:r>
            <a:r>
              <a:rPr lang="es-ES_tradnl" sz="2400">
                <a:solidFill>
                  <a:srgbClr val="002060"/>
                </a:solidFill>
                <a:latin typeface="Calibri" pitchFamily="34" charset="0"/>
              </a:rPr>
              <a:t>con antelación</a:t>
            </a:r>
          </a:p>
          <a:p>
            <a:endParaRPr lang="es-ES_tradnl" sz="24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400">
                <a:solidFill>
                  <a:srgbClr val="002060"/>
                </a:solidFill>
                <a:latin typeface="Calibri" pitchFamily="34" charset="0"/>
              </a:rPr>
              <a:t>Cualquier miembro puede proponer enmiendas al Proyecto de Informe/Dictamen</a:t>
            </a:r>
            <a:r>
              <a:rPr lang="es-ES_tradnl" sz="2400">
                <a:latin typeface="Calibri" pitchFamily="34" charset="0"/>
              </a:rPr>
              <a:t> </a:t>
            </a:r>
            <a:r>
              <a:rPr lang="es-ES_tradnl" sz="2400">
                <a:solidFill>
                  <a:srgbClr val="002060"/>
                </a:solidFill>
                <a:latin typeface="Calibri" pitchFamily="34" charset="0"/>
              </a:rPr>
              <a:t>durante el Pleno</a:t>
            </a:r>
            <a:endParaRPr lang="pt-PT" sz="24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5058" name="Imagem 2" descr="http://www.ces.pt/download/1194/Calendarizacao_parece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759325"/>
            <a:ext cx="2160588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755650" y="404813"/>
            <a:ext cx="5892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aixaDeTexto 3"/>
          <p:cNvSpPr txBox="1">
            <a:spLocks noChangeArrowheads="1"/>
          </p:cNvSpPr>
          <p:nvPr/>
        </p:nvSpPr>
        <p:spPr bwMode="auto">
          <a:xfrm>
            <a:off x="827088" y="1187450"/>
            <a:ext cx="72739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En el Pleno, el Ponente haz una introducción al Proyecto de Informe/Dictamen</a:t>
            </a:r>
            <a:r>
              <a:rPr lang="es-ES_tradnl" sz="2200">
                <a:latin typeface="Calibri" pitchFamily="34" charset="0"/>
              </a:rPr>
              <a:t> </a:t>
            </a:r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Se sigue una apreciación del Proyecto en la generalidad, luego en la especialidad</a:t>
            </a:r>
          </a:p>
          <a:p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Hay una votación final en la cual se aprueba el </a:t>
            </a: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Proyecto que se vuelve por fin “Informe” o “Dictamen”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Algunos miembros entregan “Explicaciones de voto” escritas que se  adjuntan en las páginas finales del Informe/Dictamen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5892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aixaDeTexto 3"/>
          <p:cNvSpPr txBox="1">
            <a:spLocks noChangeArrowheads="1"/>
          </p:cNvSpPr>
          <p:nvPr/>
        </p:nvSpPr>
        <p:spPr bwMode="auto">
          <a:xfrm>
            <a:off x="827088" y="1268413"/>
            <a:ext cx="7921625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 u="sng">
                <a:solidFill>
                  <a:srgbClr val="002060"/>
                </a:solidFill>
                <a:latin typeface="Calibri" pitchFamily="34" charset="0"/>
              </a:rPr>
              <a:t>Informe respecto a “La competitividad de las ciudades”</a:t>
            </a:r>
            <a:endParaRPr lang="pt-PT" sz="2200" u="sng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6 versiones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Se preparó en</a:t>
            </a:r>
            <a:r>
              <a:rPr lang="es-ES_tradnl" sz="2200">
                <a:latin typeface="Calibri" pitchFamily="34" charset="0"/>
              </a:rPr>
              <a:t> </a:t>
            </a: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4 meses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Primer Grupo de Trabajo: 13 de noviembre del 2012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Comisión Especializada: 16 de enero del 2013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Pleno: 13 de marzo del 2013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 u="sng">
                <a:solidFill>
                  <a:srgbClr val="002060"/>
                </a:solidFill>
                <a:latin typeface="Calibri" pitchFamily="34" charset="0"/>
              </a:rPr>
              <a:t>Informe respecto al “Envejecimiento de la población”</a:t>
            </a:r>
            <a:endParaRPr lang="pt-PT" sz="2200" u="sng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6 versiones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Se preparó en</a:t>
            </a:r>
            <a:r>
              <a:rPr lang="es-ES_tradnl" sz="2200">
                <a:latin typeface="Calibri" pitchFamily="34" charset="0"/>
              </a:rPr>
              <a:t> </a:t>
            </a: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3 meses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Primer Grupo de Trabajo: 18 de diciembre del 2012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Comisión Especializada: 27 de febrero del 2013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Pleno: 13 de marzo del 2013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5892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aixaDeTexto 3"/>
          <p:cNvSpPr txBox="1">
            <a:spLocks noChangeArrowheads="1"/>
          </p:cNvSpPr>
          <p:nvPr/>
        </p:nvSpPr>
        <p:spPr bwMode="auto">
          <a:xfrm>
            <a:off x="827088" y="1593850"/>
            <a:ext cx="792162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 u="sng">
                <a:solidFill>
                  <a:srgbClr val="002060"/>
                </a:solidFill>
                <a:latin typeface="Calibri" pitchFamily="34" charset="0"/>
              </a:rPr>
              <a:t>Dictamen  respecto a los “Presupuestos Generales del Estado para el año 2013”</a:t>
            </a:r>
            <a:endParaRPr lang="pt-PT" sz="2200" u="sng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3 versiones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Se preparó en 15 días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Primer Grupo de Trabajo: 17 de octubre del 2012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Comisión Especializada: 29 de octubre del 2012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Pleno: 5 de noviembre del 2012.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5892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aixaDeTexto 3"/>
          <p:cNvSpPr txBox="1">
            <a:spLocks noChangeArrowheads="1"/>
          </p:cNvSpPr>
          <p:nvPr/>
        </p:nvSpPr>
        <p:spPr bwMode="auto">
          <a:xfrm>
            <a:off x="827088" y="1119188"/>
            <a:ext cx="6913562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El Informe respecto a “La competitividad de las ciudades” se aprobó con 7 votos en contra apenas e 3 abstenciones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El Informe  respecto al “Envejecimiento de la población” se aprobó sin votos en contra y con 8 abstenciones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El Dictamen respecto a los Presupuestos Generales del Estado para el año 2013 fue aprobado con 31 votos en favor, 16 abstenciones e cero votos en contra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9154" name="Imagem 2" descr="http://www.ces.pt/download/1197/Mix_Parece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586288"/>
            <a:ext cx="2087563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5892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aixaDeTexto 3"/>
          <p:cNvSpPr txBox="1">
            <a:spLocks noChangeArrowheads="1"/>
          </p:cNvSpPr>
          <p:nvPr/>
        </p:nvSpPr>
        <p:spPr bwMode="auto">
          <a:xfrm>
            <a:off x="827088" y="1298575"/>
            <a:ext cx="7921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El mismo día de la aprobación de los Informes, los colgamos en nuestro </a:t>
            </a:r>
            <a:r>
              <a:rPr lang="es-ES_tradnl" sz="2200" i="1">
                <a:solidFill>
                  <a:srgbClr val="002060"/>
                </a:solidFill>
                <a:latin typeface="Calibri" pitchFamily="34" charset="0"/>
              </a:rPr>
              <a:t>website</a:t>
            </a: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 y circulamos un </a:t>
            </a:r>
            <a:r>
              <a:rPr lang="es-ES_tradnl" sz="2200" i="1">
                <a:solidFill>
                  <a:srgbClr val="002060"/>
                </a:solidFill>
                <a:latin typeface="Calibri" pitchFamily="34" charset="0"/>
              </a:rPr>
              <a:t>Press Release</a:t>
            </a:r>
            <a:endParaRPr lang="pt-PT" sz="2200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0178" name="CaixaDeTexto 2"/>
          <p:cNvSpPr txBox="1">
            <a:spLocks noChangeArrowheads="1"/>
          </p:cNvSpPr>
          <p:nvPr/>
        </p:nvSpPr>
        <p:spPr bwMode="auto">
          <a:xfrm>
            <a:off x="755650" y="5259388"/>
            <a:ext cx="7920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En el caso del Informe respecto al “Envejecimiento de la población”, el CES organizará también un seminario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0179" name="Imagem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133600"/>
            <a:ext cx="53975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755650" y="404813"/>
            <a:ext cx="5892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</a:rPr>
              <a:t>La elaboración de Informes (y Dictámenes)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aixaDeTexto 1"/>
          <p:cNvSpPr txBox="1">
            <a:spLocks noChangeArrowheads="1"/>
          </p:cNvSpPr>
          <p:nvPr/>
        </p:nvSpPr>
        <p:spPr bwMode="auto">
          <a:xfrm>
            <a:off x="1258888" y="3373438"/>
            <a:ext cx="662622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_tradnl" sz="2400" b="1">
                <a:solidFill>
                  <a:srgbClr val="130C54"/>
                </a:solidFill>
                <a:latin typeface="Calibri" pitchFamily="34" charset="0"/>
              </a:rPr>
              <a:t>Experiencia en materia de elaboración de Informes (y Dictámenes)</a:t>
            </a:r>
            <a:endParaRPr lang="pt-PT" sz="2400" b="1">
              <a:solidFill>
                <a:srgbClr val="130C54"/>
              </a:solidFill>
              <a:latin typeface="Calibri" pitchFamily="34" charset="0"/>
            </a:endParaRPr>
          </a:p>
          <a:p>
            <a:pPr algn="ctr"/>
            <a:r>
              <a:rPr lang="es-ES_tradnl" sz="2400" b="1">
                <a:solidFill>
                  <a:srgbClr val="130C54"/>
                </a:solidFill>
                <a:latin typeface="Calibri" pitchFamily="34" charset="0"/>
              </a:rPr>
              <a:t>Consejo Económico y Social de Portugal </a:t>
            </a:r>
            <a:endParaRPr lang="pt-PT" sz="2400" b="1">
              <a:solidFill>
                <a:srgbClr val="130C54"/>
              </a:solidFill>
              <a:latin typeface="Calibri" pitchFamily="34" charset="0"/>
            </a:endParaRPr>
          </a:p>
          <a:p>
            <a:pPr algn="ctr"/>
            <a:endParaRPr lang="es-ES_tradnl" sz="2200">
              <a:solidFill>
                <a:srgbClr val="130C54"/>
              </a:solidFill>
              <a:latin typeface="Calibri" pitchFamily="34" charset="0"/>
            </a:endParaRPr>
          </a:p>
          <a:p>
            <a:pPr algn="ctr"/>
            <a:endParaRPr lang="es-ES_tradnl" sz="2200">
              <a:solidFill>
                <a:srgbClr val="130C54"/>
              </a:solidFill>
              <a:latin typeface="Calibri" pitchFamily="34" charset="0"/>
            </a:endParaRPr>
          </a:p>
          <a:p>
            <a:pPr algn="ctr"/>
            <a:r>
              <a:rPr lang="es-ES_tradnl" sz="1600">
                <a:solidFill>
                  <a:srgbClr val="130C54"/>
                </a:solidFill>
                <a:latin typeface="Calibri" pitchFamily="34" charset="0"/>
              </a:rPr>
              <a:t>Catarina Mendes</a:t>
            </a:r>
            <a:endParaRPr lang="pt-PT" sz="1600">
              <a:solidFill>
                <a:srgbClr val="130C54"/>
              </a:solidFill>
              <a:latin typeface="Calibri" pitchFamily="34" charset="0"/>
            </a:endParaRPr>
          </a:p>
          <a:p>
            <a:pPr algn="ctr"/>
            <a:r>
              <a:rPr lang="es-ES_tradnl" sz="1600">
                <a:solidFill>
                  <a:srgbClr val="130C54"/>
                </a:solidFill>
                <a:latin typeface="Calibri" pitchFamily="34" charset="0"/>
              </a:rPr>
              <a:t>Secretaria General</a:t>
            </a:r>
            <a:endParaRPr lang="pt-PT" sz="1600">
              <a:solidFill>
                <a:srgbClr val="130C54"/>
              </a:solidFill>
              <a:latin typeface="Calibri" pitchFamily="34" charset="0"/>
            </a:endParaRPr>
          </a:p>
          <a:p>
            <a:pPr algn="ctr"/>
            <a:r>
              <a:rPr lang="es-ES_tradnl" sz="1600" u="sng">
                <a:solidFill>
                  <a:srgbClr val="130C54"/>
                </a:solidFill>
                <a:latin typeface="Calibri" pitchFamily="34" charset="0"/>
                <a:hlinkClick r:id="rId2"/>
              </a:rPr>
              <a:t>secretario.geral@ces.pt</a:t>
            </a:r>
            <a:r>
              <a:rPr lang="pt-PT" sz="1600">
                <a:solidFill>
                  <a:srgbClr val="130C54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s-ES_tradnl" sz="1600" u="sng">
                <a:solidFill>
                  <a:srgbClr val="130C54"/>
                </a:solidFill>
                <a:latin typeface="Calibri" pitchFamily="34" charset="0"/>
                <a:hlinkClick r:id="rId3"/>
              </a:rPr>
              <a:t>www.ces.pt</a:t>
            </a:r>
            <a:endParaRPr lang="pt-PT" sz="1600">
              <a:solidFill>
                <a:srgbClr val="130C54"/>
              </a:solidFill>
              <a:latin typeface="Calibri" pitchFamily="34" charset="0"/>
            </a:endParaRPr>
          </a:p>
          <a:p>
            <a:pPr algn="ctr"/>
            <a:r>
              <a:rPr lang="es-ES_tradnl" sz="1600">
                <a:solidFill>
                  <a:srgbClr val="130C54"/>
                </a:solidFill>
                <a:latin typeface="Calibri" pitchFamily="34" charset="0"/>
              </a:rPr>
              <a:t>Marzo de 2013</a:t>
            </a:r>
            <a:endParaRPr lang="pt-PT" sz="1600">
              <a:solidFill>
                <a:srgbClr val="130C5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ângulo 1"/>
          <p:cNvSpPr>
            <a:spLocks noChangeArrowheads="1"/>
          </p:cNvSpPr>
          <p:nvPr/>
        </p:nvSpPr>
        <p:spPr bwMode="auto">
          <a:xfrm>
            <a:off x="971550" y="1384300"/>
            <a:ext cx="74168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 b="1">
                <a:solidFill>
                  <a:srgbClr val="130C54"/>
                </a:solidFill>
                <a:latin typeface="Calibri" pitchFamily="34" charset="0"/>
              </a:rPr>
              <a:t>Tiene 2 tipos de competencias</a:t>
            </a:r>
          </a:p>
          <a:p>
            <a:r>
              <a:rPr lang="es-ES_tradnl" sz="2200">
                <a:solidFill>
                  <a:srgbClr val="130C54"/>
                </a:solidFill>
                <a:latin typeface="Calibri" pitchFamily="34" charset="0"/>
              </a:rPr>
              <a:t/>
            </a:r>
            <a:br>
              <a:rPr lang="es-ES_tradnl" sz="2200">
                <a:solidFill>
                  <a:srgbClr val="130C54"/>
                </a:solidFill>
                <a:latin typeface="Calibri" pitchFamily="34" charset="0"/>
              </a:rPr>
            </a:br>
            <a:r>
              <a:rPr lang="es-ES_tradnl" sz="2200" b="1">
                <a:solidFill>
                  <a:srgbClr val="130C54"/>
                </a:solidFill>
                <a:latin typeface="Calibri" pitchFamily="34" charset="0"/>
              </a:rPr>
              <a:t>La consultiva</a:t>
            </a:r>
          </a:p>
          <a:p>
            <a:r>
              <a:rPr lang="es-ES_tradnl" sz="2200">
                <a:solidFill>
                  <a:srgbClr val="130C54"/>
                </a:solidFill>
                <a:latin typeface="Calibri" pitchFamily="34" charset="0"/>
              </a:rPr>
              <a:t/>
            </a:r>
            <a:br>
              <a:rPr lang="es-ES_tradnl" sz="2200">
                <a:solidFill>
                  <a:srgbClr val="130C54"/>
                </a:solidFill>
                <a:latin typeface="Calibri" pitchFamily="34" charset="0"/>
              </a:rPr>
            </a:br>
            <a:r>
              <a:rPr lang="es-ES_tradnl" sz="2200">
                <a:solidFill>
                  <a:srgbClr val="130C54"/>
                </a:solidFill>
                <a:latin typeface="Calibri" pitchFamily="34" charset="0"/>
              </a:rPr>
              <a:t>• Concretada a través de la emisión de Informes y Dictámenes, preceptivos o facultativos, a solicitud del Gobierno u de otros órganos soberanos y los Informes de su propia iniciativa</a:t>
            </a:r>
            <a:br>
              <a:rPr lang="es-ES_tradnl" sz="2200">
                <a:solidFill>
                  <a:srgbClr val="130C54"/>
                </a:solidFill>
                <a:latin typeface="Calibri" pitchFamily="34" charset="0"/>
              </a:rPr>
            </a:br>
            <a:endParaRPr lang="es-ES_tradnl" sz="2200">
              <a:solidFill>
                <a:srgbClr val="130C54"/>
              </a:solidFill>
              <a:latin typeface="Calibri" pitchFamily="34" charset="0"/>
            </a:endParaRPr>
          </a:p>
          <a:p>
            <a:r>
              <a:rPr lang="es-ES_tradnl" sz="2200" u="sng">
                <a:solidFill>
                  <a:srgbClr val="130C54"/>
                </a:solidFill>
                <a:latin typeface="Calibri" pitchFamily="34" charset="0"/>
              </a:rPr>
              <a:t>Los Informes y Dictámenes se centran en:</a:t>
            </a:r>
            <a:br>
              <a:rPr lang="es-ES_tradnl" sz="2200" u="sng">
                <a:solidFill>
                  <a:srgbClr val="130C54"/>
                </a:solidFill>
                <a:latin typeface="Calibri" pitchFamily="34" charset="0"/>
              </a:rPr>
            </a:br>
            <a:r>
              <a:rPr lang="es-ES_tradnl" sz="2200">
                <a:solidFill>
                  <a:srgbClr val="130C54"/>
                </a:solidFill>
                <a:latin typeface="Calibri" pitchFamily="34" charset="0"/>
              </a:rPr>
              <a:t>• Las principales opciones y planes para el desarrollo económico y social</a:t>
            </a:r>
            <a:br>
              <a:rPr lang="es-ES_tradnl" sz="2200">
                <a:solidFill>
                  <a:srgbClr val="130C54"/>
                </a:solidFill>
                <a:latin typeface="Calibri" pitchFamily="34" charset="0"/>
              </a:rPr>
            </a:br>
            <a:r>
              <a:rPr lang="es-ES_tradnl" sz="2200">
                <a:solidFill>
                  <a:srgbClr val="130C54"/>
                </a:solidFill>
                <a:latin typeface="Calibri" pitchFamily="34" charset="0"/>
              </a:rPr>
              <a:t>• El desarrollo económico, social y regional</a:t>
            </a:r>
            <a:br>
              <a:rPr lang="es-ES_tradnl" sz="2200">
                <a:solidFill>
                  <a:srgbClr val="130C54"/>
                </a:solidFill>
                <a:latin typeface="Calibri" pitchFamily="34" charset="0"/>
              </a:rPr>
            </a:br>
            <a:r>
              <a:rPr lang="es-ES_tradnl" sz="2200">
                <a:solidFill>
                  <a:srgbClr val="130C54"/>
                </a:solidFill>
                <a:latin typeface="Calibri" pitchFamily="34" charset="0"/>
              </a:rPr>
              <a:t>• Las posiciones de Portugal en las instituciones europeas y el uso de fondos de la U.E.</a:t>
            </a:r>
            <a:endParaRPr lang="pt-PT" sz="2200">
              <a:solidFill>
                <a:srgbClr val="130C54"/>
              </a:solidFill>
              <a:latin typeface="Calibri" pitchFamily="34" charset="0"/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982663" y="612775"/>
            <a:ext cx="294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002060"/>
                </a:solidFill>
              </a:rPr>
              <a:t>El CES de Portugal</a:t>
            </a:r>
            <a:endParaRPr lang="es-E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ângulo 1"/>
          <p:cNvSpPr>
            <a:spLocks noChangeArrowheads="1"/>
          </p:cNvSpPr>
          <p:nvPr/>
        </p:nvSpPr>
        <p:spPr bwMode="auto">
          <a:xfrm>
            <a:off x="900113" y="1341438"/>
            <a:ext cx="7416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b="1">
                <a:solidFill>
                  <a:srgbClr val="002060"/>
                </a:solidFill>
                <a:latin typeface="Calibri" pitchFamily="34" charset="0"/>
              </a:rPr>
              <a:t>El Pleno</a:t>
            </a:r>
          </a:p>
          <a:p>
            <a:r>
              <a:rPr lang="es-ES_tradnl" sz="240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s-ES_tradnl" sz="2400"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2400">
                <a:solidFill>
                  <a:srgbClr val="002060"/>
                </a:solidFill>
                <a:latin typeface="Calibri" pitchFamily="34" charset="0"/>
              </a:rPr>
              <a:t>• Tiene 66 miembros (“Consejeros”)</a:t>
            </a:r>
            <a:br>
              <a:rPr lang="es-ES_tradnl" sz="2400">
                <a:solidFill>
                  <a:srgbClr val="002060"/>
                </a:solidFill>
                <a:latin typeface="Calibri" pitchFamily="34" charset="0"/>
              </a:rPr>
            </a:br>
            <a:endParaRPr lang="es-ES_tradnl" sz="24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400">
                <a:solidFill>
                  <a:srgbClr val="002060"/>
                </a:solidFill>
                <a:latin typeface="Calibri" pitchFamily="34" charset="0"/>
              </a:rPr>
              <a:t>• Incluye al Presidente del CES, que preside a la sesión plenaria y cuatro Vice-Presidentes</a:t>
            </a:r>
            <a:br>
              <a:rPr lang="es-ES_tradnl" sz="2400">
                <a:solidFill>
                  <a:srgbClr val="002060"/>
                </a:solidFill>
                <a:latin typeface="Calibri" pitchFamily="34" charset="0"/>
              </a:rPr>
            </a:br>
            <a:endParaRPr lang="es-ES_tradnl" sz="24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400">
                <a:solidFill>
                  <a:srgbClr val="002060"/>
                </a:solidFill>
                <a:latin typeface="Calibri" pitchFamily="34" charset="0"/>
              </a:rPr>
              <a:t>• Se reúne entre 3 y 6 veces al año en sesión ordinaria, aunque podrá reunirse en sesión extraordinaria</a:t>
            </a:r>
            <a:endParaRPr lang="pt-PT" sz="24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901700" y="612775"/>
            <a:ext cx="294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002060"/>
                </a:solidFill>
              </a:rPr>
              <a:t>El CES de Portugal</a:t>
            </a:r>
            <a:endParaRPr lang="es-E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ângulo 1"/>
          <p:cNvSpPr>
            <a:spLocks noChangeArrowheads="1"/>
          </p:cNvSpPr>
          <p:nvPr/>
        </p:nvSpPr>
        <p:spPr bwMode="auto">
          <a:xfrm>
            <a:off x="900113" y="1285875"/>
            <a:ext cx="741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  <a:latin typeface="Calibri" pitchFamily="34" charset="0"/>
              </a:rPr>
              <a:t>En el Pleno se pueden distinguir 6 grupos de intereses distintos</a:t>
            </a:r>
          </a:p>
          <a:p>
            <a:endParaRPr lang="pt-PT" sz="2200" b="1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Gobierno</a:t>
            </a:r>
          </a:p>
          <a:p>
            <a:pPr>
              <a:lnSpc>
                <a:spcPct val="50000"/>
              </a:lnSpc>
              <a:buFont typeface="Calibri" pitchFamily="34" charset="0"/>
              <a:buAutoNum type="arabicPeriod"/>
            </a:pPr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Empleadores (organizaciones empresariales)</a:t>
            </a:r>
          </a:p>
          <a:p>
            <a:pPr>
              <a:lnSpc>
                <a:spcPct val="50000"/>
              </a:lnSpc>
              <a:buFont typeface="Calibri" pitchFamily="34" charset="0"/>
              <a:buAutoNum type="arabicPeriod"/>
            </a:pPr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Trabajadores (organizaciones sindicales)</a:t>
            </a:r>
          </a:p>
          <a:p>
            <a:pPr>
              <a:lnSpc>
                <a:spcPct val="50000"/>
              </a:lnSpc>
              <a:buFont typeface="Calibri" pitchFamily="34" charset="0"/>
              <a:buAutoNum type="arabicPeriod"/>
            </a:pPr>
            <a:endParaRPr lang="pt-PT" sz="220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Gobiernos regionales y municipales</a:t>
            </a:r>
          </a:p>
          <a:p>
            <a:pPr>
              <a:lnSpc>
                <a:spcPct val="50000"/>
              </a:lnSpc>
              <a:buFont typeface="Calibri" pitchFamily="34" charset="0"/>
              <a:buAutoNum type="arabicPeriod"/>
            </a:pPr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Intereses diversos (Medio ambiente, Consumidores, Instituciones de solidaridad social, Familia, Universidades, Agricultura, Igualdad de género, Personas con discapacidad, etc.)</a:t>
            </a:r>
          </a:p>
          <a:p>
            <a:pPr>
              <a:lnSpc>
                <a:spcPct val="50000"/>
              </a:lnSpc>
              <a:buFont typeface="Calibri" pitchFamily="34" charset="0"/>
              <a:buAutoNum type="arabicPeriod"/>
            </a:pPr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Personas de reconocido prestigio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901700" y="612775"/>
            <a:ext cx="294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002060"/>
                </a:solidFill>
              </a:rPr>
              <a:t>El CES de Portugal</a:t>
            </a:r>
            <a:endParaRPr lang="es-E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aixaDeTexto 3"/>
          <p:cNvSpPr txBox="1">
            <a:spLocks noChangeArrowheads="1"/>
          </p:cNvSpPr>
          <p:nvPr/>
        </p:nvSpPr>
        <p:spPr bwMode="auto">
          <a:xfrm>
            <a:off x="684213" y="1357313"/>
            <a:ext cx="7921625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  <a:latin typeface="Calibri" pitchFamily="34" charset="0"/>
              </a:rPr>
              <a:t>Su Presidente</a:t>
            </a:r>
          </a:p>
          <a:p>
            <a:r>
              <a:rPr lang="es-ES_tradnl" sz="200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s-ES_tradnl" sz="2000"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2000">
                <a:solidFill>
                  <a:srgbClr val="002060"/>
                </a:solidFill>
                <a:latin typeface="Calibri" pitchFamily="34" charset="0"/>
              </a:rPr>
              <a:t>• es uno de los órganos del Consejo</a:t>
            </a:r>
          </a:p>
          <a:p>
            <a:r>
              <a:rPr lang="es-ES_tradnl" sz="200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s-ES_tradnl" sz="2000"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2000">
                <a:solidFill>
                  <a:srgbClr val="002060"/>
                </a:solidFill>
                <a:latin typeface="Calibri" pitchFamily="34" charset="0"/>
              </a:rPr>
              <a:t>• es elegido por el Parlamento Nacional</a:t>
            </a:r>
            <a:br>
              <a:rPr lang="es-ES_tradnl" sz="2000">
                <a:solidFill>
                  <a:srgbClr val="002060"/>
                </a:solidFill>
                <a:latin typeface="Calibri" pitchFamily="34" charset="0"/>
              </a:rPr>
            </a:br>
            <a:endParaRPr lang="es-ES_tradnl" sz="20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000">
                <a:solidFill>
                  <a:srgbClr val="002060"/>
                </a:solidFill>
                <a:latin typeface="Calibri" pitchFamily="34" charset="0"/>
              </a:rPr>
              <a:t>• su mandato corresponde a la legislatura del Parlamento Nacional que lo elige </a:t>
            </a:r>
            <a:br>
              <a:rPr lang="es-ES_tradnl" sz="2000">
                <a:solidFill>
                  <a:srgbClr val="002060"/>
                </a:solidFill>
                <a:latin typeface="Calibri" pitchFamily="34" charset="0"/>
              </a:rPr>
            </a:br>
            <a:endParaRPr lang="es-ES_tradnl" sz="20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000">
                <a:solidFill>
                  <a:srgbClr val="002060"/>
                </a:solidFill>
                <a:latin typeface="Calibri" pitchFamily="34" charset="0"/>
              </a:rPr>
              <a:t>• representa al Consejo en los ámbitos nacional e internacional, además de presidir al Pleno</a:t>
            </a:r>
          </a:p>
          <a:p>
            <a:r>
              <a:rPr lang="es-ES_tradnl" sz="200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s-ES_tradnl" sz="2000"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2000">
                <a:solidFill>
                  <a:srgbClr val="002060"/>
                </a:solidFill>
                <a:latin typeface="Calibri" pitchFamily="34" charset="0"/>
              </a:rPr>
              <a:t>• participa en las reuniones de las Comisiones Especializadas y en la Comisión Permanente de Concertación Social</a:t>
            </a:r>
            <a:endParaRPr lang="pt-PT" sz="2000">
              <a:solidFill>
                <a:srgbClr val="002060"/>
              </a:solidFill>
              <a:latin typeface="Calibri" pitchFamily="34" charset="0"/>
            </a:endParaRPr>
          </a:p>
          <a:p>
            <a:endParaRPr lang="pt-PT" sz="20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1506" name="Imagem 6" descr="presidente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88913"/>
            <a:ext cx="3843338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84213" y="612775"/>
            <a:ext cx="294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002060"/>
                </a:solidFill>
              </a:rPr>
              <a:t>El CES de Portugal</a:t>
            </a:r>
            <a:endParaRPr lang="es-E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aixaDeTexto 3"/>
          <p:cNvSpPr txBox="1">
            <a:spLocks noChangeArrowheads="1"/>
          </p:cNvSpPr>
          <p:nvPr/>
        </p:nvSpPr>
        <p:spPr bwMode="auto">
          <a:xfrm>
            <a:off x="827088" y="1239838"/>
            <a:ext cx="79216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200" b="1">
                <a:solidFill>
                  <a:srgbClr val="002060"/>
                </a:solidFill>
                <a:latin typeface="Calibri" pitchFamily="34" charset="0"/>
              </a:rPr>
              <a:t>Su actividad se concreta en</a:t>
            </a:r>
            <a:br>
              <a:rPr lang="es-ES_tradnl" sz="2200" b="1">
                <a:solidFill>
                  <a:srgbClr val="002060"/>
                </a:solidFill>
                <a:latin typeface="Calibri" pitchFamily="34" charset="0"/>
              </a:rPr>
            </a:br>
            <a:endParaRPr lang="es-ES_tradnl" sz="22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• La elaboración de Informes, Dictámenes y Estudios</a:t>
            </a:r>
            <a:r>
              <a:rPr lang="es-ES_tradnl" sz="2200">
                <a:latin typeface="Calibri" pitchFamily="34" charset="0"/>
              </a:rPr>
              <a:t> </a:t>
            </a: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s-ES_tradnl" sz="2200">
                <a:solidFill>
                  <a:srgbClr val="002060"/>
                </a:solidFill>
                <a:latin typeface="Calibri" pitchFamily="34" charset="0"/>
              </a:rPr>
            </a:br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• La organización de conferencias para promover el debate de temas económicos, laborales, sociales, fiscales y financieros</a:t>
            </a:r>
            <a:br>
              <a:rPr lang="es-ES_tradnl" sz="2200">
                <a:solidFill>
                  <a:srgbClr val="002060"/>
                </a:solidFill>
                <a:latin typeface="Calibri" pitchFamily="34" charset="0"/>
              </a:rPr>
            </a:br>
            <a:endParaRPr lang="es-ES_tradnl" sz="22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200" u="sng">
                <a:solidFill>
                  <a:srgbClr val="002060"/>
                </a:solidFill>
                <a:latin typeface="Calibri" pitchFamily="34" charset="0"/>
              </a:rPr>
              <a:t>El trabajo del CES se desarrolla en sus órganos:</a:t>
            </a:r>
            <a:br>
              <a:rPr lang="es-ES_tradnl" sz="2200" u="sng"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• Presidente</a:t>
            </a:r>
            <a:br>
              <a:rPr lang="es-ES_tradnl" sz="2200"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• Pleno</a:t>
            </a:r>
            <a:br>
              <a:rPr lang="es-ES_tradnl" sz="2200"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• Comisión de Política Económica y Social</a:t>
            </a:r>
            <a:br>
              <a:rPr lang="es-ES_tradnl" sz="2200"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• Comisión de Desarrollo Regional y Ordenación del Territorio</a:t>
            </a:r>
            <a:br>
              <a:rPr lang="es-ES_tradnl" sz="2200"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• Consejo Coordinador</a:t>
            </a:r>
            <a:br>
              <a:rPr lang="es-ES_tradnl" sz="2200"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2200">
                <a:solidFill>
                  <a:srgbClr val="002060"/>
                </a:solidFill>
                <a:latin typeface="Calibri" pitchFamily="34" charset="0"/>
              </a:rPr>
              <a:t>• Comisión Permanente de Concertación Social</a:t>
            </a:r>
            <a:endParaRPr lang="pt-PT" sz="22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684213" y="612775"/>
            <a:ext cx="294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002060"/>
                </a:solidFill>
              </a:rPr>
              <a:t>El CES de Portugal</a:t>
            </a:r>
            <a:endParaRPr lang="es-E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aixaDeTexto 3"/>
          <p:cNvSpPr txBox="1">
            <a:spLocks noChangeArrowheads="1"/>
          </p:cNvSpPr>
          <p:nvPr/>
        </p:nvSpPr>
        <p:spPr bwMode="auto">
          <a:xfrm>
            <a:off x="684213" y="1404938"/>
            <a:ext cx="79216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b="1">
                <a:solidFill>
                  <a:srgbClr val="002060"/>
                </a:solidFill>
                <a:latin typeface="Calibri" pitchFamily="34" charset="0"/>
              </a:rPr>
              <a:t>Participa en grupos de trabajo internacionales para compartir </a:t>
            </a:r>
            <a:r>
              <a:rPr lang="es-ES" sz="2400" b="1">
                <a:solidFill>
                  <a:srgbClr val="002060"/>
                </a:solidFill>
                <a:latin typeface="Calibri" pitchFamily="34" charset="0"/>
              </a:rPr>
              <a:t>las mejores prácticas </a:t>
            </a:r>
            <a:r>
              <a:rPr lang="es-ES_tradnl" sz="2400" b="1">
                <a:solidFill>
                  <a:srgbClr val="002060"/>
                </a:solidFill>
                <a:latin typeface="Calibri" pitchFamily="34" charset="0"/>
              </a:rPr>
              <a:t>y colabora con</a:t>
            </a:r>
          </a:p>
          <a:p>
            <a:r>
              <a:rPr lang="es-ES_tradnl" sz="240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s-ES_tradnl" sz="2400"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2400">
                <a:solidFill>
                  <a:srgbClr val="002060"/>
                </a:solidFill>
                <a:latin typeface="Calibri" pitchFamily="34" charset="0"/>
              </a:rPr>
              <a:t>• el Comité Económico y Social Europeo</a:t>
            </a:r>
            <a:br>
              <a:rPr lang="es-ES_tradnl" sz="2400">
                <a:solidFill>
                  <a:srgbClr val="002060"/>
                </a:solidFill>
                <a:latin typeface="Calibri" pitchFamily="34" charset="0"/>
              </a:rPr>
            </a:br>
            <a:endParaRPr lang="es-ES_tradnl" sz="240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ES_tradnl" sz="2400">
                <a:solidFill>
                  <a:srgbClr val="002060"/>
                </a:solidFill>
                <a:latin typeface="Calibri" pitchFamily="34" charset="0"/>
              </a:rPr>
              <a:t>• los CESs de otros Estados Miembros de la Unión Europea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4213" y="612775"/>
            <a:ext cx="294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002060"/>
                </a:solidFill>
              </a:rPr>
              <a:t>El CES de Portugal</a:t>
            </a:r>
            <a:endParaRPr lang="es-E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1687</Words>
  <Application>Microsoft Office PowerPoint</Application>
  <PresentationFormat>On-screen Show (4:3)</PresentationFormat>
  <Paragraphs>280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Tema do Office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catarinabraga</dc:creator>
  <cp:lastModifiedBy>Catarina Braga</cp:lastModifiedBy>
  <cp:revision>70</cp:revision>
  <dcterms:created xsi:type="dcterms:W3CDTF">2012-03-14T11:19:08Z</dcterms:created>
  <dcterms:modified xsi:type="dcterms:W3CDTF">2013-03-25T15:35:27Z</dcterms:modified>
</cp:coreProperties>
</file>